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6BB80B-2728-425D-B4C5-739F43097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C96493A-B481-46B3-88DC-6E172D5B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F380DAE-84D3-4F96-8687-ECF27AE7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9E61555-5BEF-41DF-8DC7-2B13D716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4C66CD5-6C62-45A4-8594-515414CC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939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881EE7-D8F0-4E6B-A19A-55BDDCC11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B85A28A-5B20-4504-9FBE-4FEA1517F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B331F71-057E-4B47-8D7F-4E247FB3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436DD49-5231-4B5A-B433-1819B550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D14E549-8C94-4A44-B21E-E508AB00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14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72A6B313-6D77-45C8-B5BE-008ABBD32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6495B76-2E30-4D3A-A956-94FFB4845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533B125-2E33-4D0C-BF48-A34AF860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F5C7D9B-3831-4D71-ABAE-6CF362E8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FFD7CA0-CD29-4D61-9C7B-A45AA94C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331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0C9BF6-A6BA-4709-BCDE-F79F10DF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5B85F6C-0110-4F8B-97CB-A1B1C00C2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724B161-AFB8-4574-B1BD-DE3A1FF32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F0D3CD9-0423-4DCA-979C-0BF00457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C7B08B3-C8EA-46A4-BD0D-A8273162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067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8E9EFA-3419-433F-9B03-58D69651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EE11636-4F06-4E2F-B7F8-EF07FC6DD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807E12F-E4CF-4ECF-A095-579A41C40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C760FED-69E1-40D5-BC22-23123B875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890DCAA-53AF-4D4F-9886-7CB550EF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991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3DB6BC-75E6-43F4-A46D-DA2B31027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FBF520D-1A00-4D0D-A04B-2F374F5DA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246D921-A916-499C-92FD-936D542F6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829AE51-3971-40D8-9788-D7514C8B2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AD55EAE-67C7-48F1-8A17-FA8BCDB4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6D54937-8C45-4CD3-93AB-63D00016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0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904E88-3843-4554-A0DB-94EEAE00F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9A443B5-CE88-42CC-AE16-CA9A33051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30D9956-B4AB-4450-AF6C-40B46ABCB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725E153-9777-4B3E-A555-4AFA9BA6F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1881CC1-2125-4592-8002-5437B7E89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4BD69987-FA0E-4446-8C0C-24B38EBDA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F3ADE5A1-0999-48CD-8B20-D65380AD6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BC5DFC94-4FBB-4D1F-9FC6-844DE137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970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E3CB9D-EEA8-425B-B06B-FA07B475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2619E2E-5FDE-47F3-A84D-EA9C5DF0F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BB8ACE5-BD6C-49DB-A106-3B89B12D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62F0308-8697-4915-A4CF-1A5DB2D4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614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28B0AF6-0831-4E14-A438-D766C959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2645812-16F6-49F7-ADD2-B699673B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02F447D-8DAD-41E3-A56B-CCC378F0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061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BADB52-BF7C-46D4-8D13-92121ED5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B61C694-0699-4C74-B5FF-26767AA7F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2D6FD76-9DEF-4090-A58A-93B2F93BC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35CEEEA-98EE-4E1E-A8F2-E2F51FDD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CBFB2F2-4CC3-44E8-A773-4CEA06B9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B7D44B0-4B82-4990-B2D6-3CD01676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940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A3A102-076B-4A5B-B669-0D60A29D7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B67375C-A893-4FB8-B6D9-F678A5FE8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06E28C4-E482-4BB7-B999-871ABC9AC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43BA8FA-952F-45C0-BF07-A4E122C93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CF8B6B9-B6C9-4A81-81A9-821B1CFE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F5AFF70-51A8-44C7-8EEA-513CB34C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961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3CBC6AC7-129C-46D9-96E6-30B89CF33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4353083-6E20-4AD9-9ED0-EFF0D5582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F3D9EC7-DE36-4845-BC8C-9AFD3026B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1C54-B34A-4C50-81D7-D021E6BBFE7C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9C3370A-15E9-406C-96F6-66ED22C38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498E31A-A102-49B4-B19F-EF3B26149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5F0E-BE1B-4E3B-B53B-BC12F92B0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366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65DSAUO1z4&amp;t=9s" TargetMode="External"/><Relationship Id="rId2" Type="http://schemas.openxmlformats.org/officeDocument/2006/relationships/hyperlink" Target="https://www.youtube.com/watch?v=CfAomzu3s2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qdVImwQroc" TargetMode="External"/><Relationship Id="rId2" Type="http://schemas.openxmlformats.org/officeDocument/2006/relationships/hyperlink" Target="https://ucimte.com/?q=ucbenik/100019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A8dbBkMlh3Q" TargetMode="External"/><Relationship Id="rId4" Type="http://schemas.openxmlformats.org/officeDocument/2006/relationships/hyperlink" Target="https://www.youtube.com/watch?v=N1xaWAOQI6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79B49E-8627-452E-B030-F15224E57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2940" y="-697884"/>
            <a:ext cx="3432928" cy="135034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9A03C43-50C6-4783-8F64-44E0DFA9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7843" y="620202"/>
            <a:ext cx="7744571" cy="4508497"/>
          </a:xfrm>
        </p:spPr>
        <p:txBody>
          <a:bodyPr>
            <a:noAutofit/>
          </a:bodyPr>
          <a:lstStyle/>
          <a:p>
            <a:r>
              <a:rPr lang="en-US" sz="5000" dirty="0" err="1"/>
              <a:t>Slovenščina</a:t>
            </a:r>
            <a:r>
              <a:rPr lang="en-US" sz="5000" dirty="0"/>
              <a:t> v 8. </a:t>
            </a:r>
            <a:r>
              <a:rPr lang="en-US" sz="5000" dirty="0" err="1"/>
              <a:t>razredu</a:t>
            </a:r>
            <a:br>
              <a:rPr lang="en-US" sz="5000" dirty="0"/>
            </a:br>
            <a:endParaRPr lang="en-US" sz="5000" dirty="0"/>
          </a:p>
          <a:p>
            <a:r>
              <a:rPr lang="en-US" sz="5000" dirty="0"/>
              <a:t>6. </a:t>
            </a:r>
            <a:r>
              <a:rPr lang="en-US" sz="5000" dirty="0" err="1"/>
              <a:t>teden</a:t>
            </a:r>
            <a:r>
              <a:rPr lang="en-US" sz="5000" dirty="0"/>
              <a:t> </a:t>
            </a:r>
            <a:r>
              <a:rPr lang="en-US" sz="5000" dirty="0" err="1"/>
              <a:t>šolanja</a:t>
            </a:r>
            <a:r>
              <a:rPr lang="en-US" sz="5000" dirty="0"/>
              <a:t> </a:t>
            </a:r>
            <a:r>
              <a:rPr lang="en-US" sz="5000" dirty="0" err="1"/>
              <a:t>na</a:t>
            </a:r>
            <a:r>
              <a:rPr lang="en-US" sz="5000" dirty="0"/>
              <a:t> </a:t>
            </a:r>
            <a:r>
              <a:rPr lang="en-US" sz="5000" dirty="0" err="1"/>
              <a:t>daljavo</a:t>
            </a:r>
            <a:r>
              <a:rPr lang="en-US" sz="5000" dirty="0"/>
              <a:t> </a:t>
            </a:r>
            <a:br>
              <a:rPr lang="en-US" sz="5500" dirty="0"/>
            </a:br>
            <a:endParaRPr lang="en-US" sz="5500" dirty="0"/>
          </a:p>
          <a:p>
            <a:r>
              <a:rPr lang="en-US" sz="5500" b="1" dirty="0" err="1">
                <a:solidFill>
                  <a:schemeClr val="accent1"/>
                </a:solidFill>
              </a:rPr>
              <a:t>Visoška</a:t>
            </a:r>
            <a:r>
              <a:rPr lang="en-US" sz="5500" b="1" dirty="0">
                <a:solidFill>
                  <a:schemeClr val="accent1"/>
                </a:solidFill>
              </a:rPr>
              <a:t> </a:t>
            </a:r>
            <a:r>
              <a:rPr lang="en-US" sz="5500" b="1" dirty="0" err="1">
                <a:solidFill>
                  <a:schemeClr val="accent1"/>
                </a:solidFill>
              </a:rPr>
              <a:t>kronika</a:t>
            </a:r>
            <a:r>
              <a:rPr lang="en-US" sz="5500" dirty="0"/>
              <a:t>, 2. </a:t>
            </a:r>
            <a:r>
              <a:rPr lang="en-US" sz="5500" dirty="0" err="1"/>
              <a:t>ura</a:t>
            </a:r>
            <a:br>
              <a:rPr lang="sl-SI" sz="5500" dirty="0"/>
            </a:br>
            <a:endParaRPr lang="sl-SI" sz="5500" dirty="0"/>
          </a:p>
        </p:txBody>
      </p:sp>
      <p:pic>
        <p:nvPicPr>
          <p:cNvPr id="1026" name="Picture 2" descr="Visoška kronika: Ivan Tavčar: 9788611170930 : Knjiga | Emka.si">
            <a:extLst>
              <a:ext uri="{FF2B5EF4-FFF2-40B4-BE49-F238E27FC236}">
                <a16:creationId xmlns:a16="http://schemas.microsoft.com/office/drawing/2014/main" id="{19671431-DEDE-4D03-9BD0-04B415D42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33" y="2997722"/>
            <a:ext cx="2499664" cy="379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soška kronika - Knjigarna Bukla">
            <a:extLst>
              <a:ext uri="{FF2B5EF4-FFF2-40B4-BE49-F238E27FC236}">
                <a16:creationId xmlns:a16="http://schemas.microsoft.com/office/drawing/2014/main" id="{B003EC77-1B78-46BE-A8EC-633DC70B1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0" y="196785"/>
            <a:ext cx="2068618" cy="323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31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106C69-1C06-4D5D-8766-F7901201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u="sng" dirty="0"/>
            </a:br>
            <a:r>
              <a:rPr lang="en-US" sz="3900" b="1" u="sng" dirty="0"/>
              <a:t>Po </a:t>
            </a:r>
            <a:r>
              <a:rPr lang="en-US" sz="3900" b="1" u="sng" dirty="0" err="1"/>
              <a:t>branju</a:t>
            </a:r>
            <a:r>
              <a:rPr lang="en-US" sz="3900" b="1" u="sng" dirty="0"/>
              <a:t>:</a:t>
            </a:r>
            <a:r>
              <a:rPr lang="en-US" sz="3900" b="1" dirty="0"/>
              <a:t> </a:t>
            </a:r>
            <a:br>
              <a:rPr lang="en-US" sz="3900" b="1" dirty="0"/>
            </a:br>
            <a:r>
              <a:rPr lang="en-US" sz="3900" b="1" dirty="0"/>
              <a:t>Dele </a:t>
            </a:r>
            <a:r>
              <a:rPr lang="en-US" sz="3900" b="1" dirty="0" err="1"/>
              <a:t>odlomka</a:t>
            </a:r>
            <a:r>
              <a:rPr lang="en-US" sz="3900" b="1" dirty="0"/>
              <a:t> </a:t>
            </a:r>
            <a:r>
              <a:rPr lang="en-US" sz="3900" b="1" dirty="0" err="1"/>
              <a:t>razporedi</a:t>
            </a:r>
            <a:r>
              <a:rPr lang="en-US" sz="3900" b="1" dirty="0"/>
              <a:t> v </a:t>
            </a:r>
            <a:r>
              <a:rPr lang="en-US" sz="3900" b="1" dirty="0" err="1"/>
              <a:t>pravo</a:t>
            </a:r>
            <a:r>
              <a:rPr lang="en-US" sz="3900" b="1" dirty="0"/>
              <a:t> </a:t>
            </a:r>
            <a:r>
              <a:rPr lang="en-US" sz="3900" b="1" dirty="0" err="1"/>
              <a:t>zaporedje</a:t>
            </a:r>
            <a:r>
              <a:rPr lang="en-US" sz="3900" b="1" dirty="0"/>
              <a:t>. </a:t>
            </a:r>
            <a:r>
              <a:rPr lang="en-US" sz="3900" b="1" dirty="0" err="1"/>
              <a:t>Označi</a:t>
            </a:r>
            <a:r>
              <a:rPr lang="en-US" sz="3900" b="1" dirty="0"/>
              <a:t> </a:t>
            </a:r>
            <a:r>
              <a:rPr lang="en-US" sz="3900" b="1" dirty="0" err="1"/>
              <a:t>jih</a:t>
            </a:r>
            <a:r>
              <a:rPr lang="en-US" sz="3900" b="1" dirty="0"/>
              <a:t> s </a:t>
            </a:r>
            <a:r>
              <a:rPr lang="en-US" sz="3900" b="1" dirty="0" err="1"/>
              <a:t>številkami</a:t>
            </a:r>
            <a:r>
              <a:rPr lang="en-US" sz="3900" b="1" dirty="0"/>
              <a:t>. </a:t>
            </a:r>
            <a:r>
              <a:rPr lang="en-US" sz="3900" b="1" dirty="0" err="1"/>
              <a:t>Prepiši</a:t>
            </a:r>
            <a:r>
              <a:rPr lang="en-US" sz="3900" b="1" dirty="0"/>
              <a:t> </a:t>
            </a:r>
            <a:r>
              <a:rPr lang="en-US" sz="3900" b="1" dirty="0" err="1"/>
              <a:t>jih</a:t>
            </a:r>
            <a:r>
              <a:rPr lang="en-US" sz="3900" b="1" dirty="0"/>
              <a:t> </a:t>
            </a:r>
            <a:r>
              <a:rPr lang="en-US" sz="3900" b="1" dirty="0" err="1"/>
              <a:t>na</a:t>
            </a:r>
            <a:r>
              <a:rPr lang="en-US" sz="3900" b="1" dirty="0"/>
              <a:t> list v </a:t>
            </a:r>
            <a:r>
              <a:rPr lang="en-US" sz="3900" b="1" dirty="0" err="1"/>
              <a:t>literarni</a:t>
            </a:r>
            <a:r>
              <a:rPr lang="en-US" sz="3900" b="1" dirty="0"/>
              <a:t> </a:t>
            </a:r>
            <a:r>
              <a:rPr lang="en-US" sz="3900" b="1" dirty="0" err="1"/>
              <a:t>mapi</a:t>
            </a:r>
            <a:r>
              <a:rPr lang="en-US" sz="3900" b="1" dirty="0"/>
              <a:t>/v </a:t>
            </a:r>
            <a:r>
              <a:rPr lang="en-US" sz="3900" b="1" dirty="0" err="1"/>
              <a:t>zvezek</a:t>
            </a:r>
            <a:r>
              <a:rPr lang="en-US" sz="3900" b="1" dirty="0"/>
              <a:t>.</a:t>
            </a:r>
            <a:r>
              <a:rPr lang="en-US" sz="3900" dirty="0"/>
              <a:t> </a:t>
            </a:r>
            <a:br>
              <a:rPr lang="sl-SI" sz="3900" dirty="0"/>
            </a:br>
            <a:endParaRPr lang="sl-SI" sz="39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08261E7-B0DD-499C-A8BC-16B5DF743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______ </a:t>
            </a:r>
            <a:r>
              <a:rPr lang="en-US" dirty="0" err="1"/>
              <a:t>Predlagajo</a:t>
            </a:r>
            <a:r>
              <a:rPr lang="en-US" dirty="0"/>
              <a:t>, da se </a:t>
            </a:r>
            <a:r>
              <a:rPr lang="en-US" dirty="0" err="1"/>
              <a:t>resnica</a:t>
            </a:r>
            <a:r>
              <a:rPr lang="en-US" dirty="0"/>
              <a:t> o </a:t>
            </a:r>
            <a:r>
              <a:rPr lang="en-US" dirty="0" err="1"/>
              <a:t>Agati</a:t>
            </a:r>
            <a:r>
              <a:rPr lang="en-US" dirty="0"/>
              <a:t> </a:t>
            </a:r>
            <a:r>
              <a:rPr lang="en-US" dirty="0" err="1"/>
              <a:t>izkaže</a:t>
            </a:r>
            <a:r>
              <a:rPr lang="en-US" dirty="0"/>
              <a:t> s </a:t>
            </a:r>
            <a:r>
              <a:rPr lang="en-US" dirty="0" err="1"/>
              <a:t>preizkusom</a:t>
            </a:r>
            <a:r>
              <a:rPr lang="en-US" dirty="0"/>
              <a:t> s </a:t>
            </a:r>
            <a:r>
              <a:rPr lang="en-US" dirty="0" err="1"/>
              <a:t>šivanko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Predstavitev</a:t>
            </a:r>
            <a:r>
              <a:rPr lang="en-US" dirty="0"/>
              <a:t> </a:t>
            </a:r>
            <a:r>
              <a:rPr lang="en-US" dirty="0" err="1"/>
              <a:t>prizorišča</a:t>
            </a:r>
            <a:r>
              <a:rPr lang="en-US" dirty="0"/>
              <a:t>: </a:t>
            </a:r>
            <a:r>
              <a:rPr lang="en-US" dirty="0" err="1"/>
              <a:t>sotočje</a:t>
            </a:r>
            <a:r>
              <a:rPr lang="en-US" dirty="0"/>
              <a:t> </a:t>
            </a:r>
            <a:r>
              <a:rPr lang="en-US" dirty="0" err="1"/>
              <a:t>Poljanske</a:t>
            </a:r>
            <a:r>
              <a:rPr lang="en-US" dirty="0"/>
              <a:t> in </a:t>
            </a:r>
            <a:r>
              <a:rPr lang="en-US" dirty="0" err="1"/>
              <a:t>Selške</a:t>
            </a:r>
            <a:r>
              <a:rPr lang="en-US" dirty="0"/>
              <a:t> Sore.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Izpraševanje</a:t>
            </a:r>
            <a:r>
              <a:rPr lang="en-US" dirty="0"/>
              <a:t> Agate.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Zaslišanje</a:t>
            </a:r>
            <a:r>
              <a:rPr lang="en-US" dirty="0"/>
              <a:t> </a:t>
            </a:r>
            <a:r>
              <a:rPr lang="en-US" dirty="0" err="1"/>
              <a:t>Izidorja</a:t>
            </a:r>
            <a:r>
              <a:rPr lang="en-US" dirty="0"/>
              <a:t> in </a:t>
            </a:r>
            <a:r>
              <a:rPr lang="en-US" dirty="0" err="1"/>
              <a:t>Jurija</a:t>
            </a:r>
            <a:r>
              <a:rPr lang="en-US" dirty="0"/>
              <a:t>. </a:t>
            </a:r>
          </a:p>
          <a:p>
            <a:r>
              <a:rPr lang="en-US" dirty="0"/>
              <a:t>______ </a:t>
            </a:r>
            <a:r>
              <a:rPr lang="en-US" dirty="0" err="1"/>
              <a:t>Agato</a:t>
            </a:r>
            <a:r>
              <a:rPr lang="en-US" dirty="0"/>
              <a:t> za </a:t>
            </a:r>
            <a:r>
              <a:rPr lang="en-US" dirty="0" err="1"/>
              <a:t>eno</a:t>
            </a:r>
            <a:r>
              <a:rPr lang="en-US" dirty="0"/>
              <a:t> </a:t>
            </a:r>
            <a:r>
              <a:rPr lang="en-US" dirty="0" err="1"/>
              <a:t>noč</a:t>
            </a:r>
            <a:r>
              <a:rPr lang="en-US" dirty="0"/>
              <a:t> </a:t>
            </a:r>
            <a:r>
              <a:rPr lang="en-US" dirty="0" err="1"/>
              <a:t>odpeljejo</a:t>
            </a:r>
            <a:r>
              <a:rPr lang="en-US" dirty="0"/>
              <a:t> v </a:t>
            </a:r>
            <a:r>
              <a:rPr lang="en-US" dirty="0" err="1"/>
              <a:t>zapor</a:t>
            </a:r>
            <a:r>
              <a:rPr lang="en-US" dirty="0"/>
              <a:t> v </a:t>
            </a:r>
            <a:r>
              <a:rPr lang="en-US" dirty="0" err="1"/>
              <a:t>mestno</a:t>
            </a:r>
            <a:r>
              <a:rPr lang="en-US" dirty="0"/>
              <a:t> </a:t>
            </a:r>
            <a:r>
              <a:rPr lang="en-US" dirty="0" err="1"/>
              <a:t>hišo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Pričanje</a:t>
            </a:r>
            <a:r>
              <a:rPr lang="en-US" dirty="0"/>
              <a:t> </a:t>
            </a:r>
            <a:r>
              <a:rPr lang="en-US" dirty="0" err="1"/>
              <a:t>Marksa</a:t>
            </a:r>
            <a:r>
              <a:rPr lang="en-US" dirty="0"/>
              <a:t> </a:t>
            </a:r>
            <a:r>
              <a:rPr lang="en-US" dirty="0" err="1"/>
              <a:t>Wulfinga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sodnega</a:t>
            </a:r>
            <a:r>
              <a:rPr lang="en-US" dirty="0"/>
              <a:t> </a:t>
            </a:r>
            <a:r>
              <a:rPr lang="en-US" dirty="0" err="1"/>
              <a:t>zbora</a:t>
            </a:r>
            <a:r>
              <a:rPr lang="en-US" dirty="0"/>
              <a:t> (</a:t>
            </a:r>
            <a:r>
              <a:rPr lang="en-US" dirty="0" err="1"/>
              <a:t>sodnikov</a:t>
            </a:r>
            <a:r>
              <a:rPr lang="en-US" dirty="0"/>
              <a:t>).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Agato</a:t>
            </a:r>
            <a:r>
              <a:rPr lang="en-US" dirty="0"/>
              <a:t> </a:t>
            </a:r>
            <a:r>
              <a:rPr lang="en-US" dirty="0" err="1"/>
              <a:t>pripeljejo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prizorišče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Predlog</a:t>
            </a:r>
            <a:r>
              <a:rPr lang="en-US" dirty="0"/>
              <a:t> o </a:t>
            </a:r>
            <a:r>
              <a:rPr lang="en-US" dirty="0" err="1"/>
              <a:t>preizkusu</a:t>
            </a:r>
            <a:r>
              <a:rPr lang="en-US" dirty="0"/>
              <a:t> z </a:t>
            </a:r>
            <a:r>
              <a:rPr lang="en-US" dirty="0" err="1"/>
              <a:t>vodo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Množice</a:t>
            </a:r>
            <a:r>
              <a:rPr lang="en-US" dirty="0"/>
              <a:t> </a:t>
            </a:r>
            <a:r>
              <a:rPr lang="en-US" dirty="0" err="1"/>
              <a:t>gredo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Škofji</a:t>
            </a:r>
            <a:r>
              <a:rPr lang="en-US" dirty="0"/>
              <a:t> Loki, </a:t>
            </a:r>
            <a:r>
              <a:rPr lang="en-US" dirty="0" err="1"/>
              <a:t>kjer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sojenje</a:t>
            </a:r>
            <a:r>
              <a:rPr lang="en-US" dirty="0"/>
              <a:t> </a:t>
            </a:r>
            <a:r>
              <a:rPr lang="en-US" dirty="0" err="1"/>
              <a:t>Agati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Jurij</a:t>
            </a:r>
            <a:r>
              <a:rPr lang="en-US" dirty="0"/>
              <a:t> </a:t>
            </a:r>
            <a:r>
              <a:rPr lang="en-US" dirty="0" err="1"/>
              <a:t>Agato</a:t>
            </a:r>
            <a:r>
              <a:rPr lang="en-US" dirty="0"/>
              <a:t> </a:t>
            </a:r>
            <a:r>
              <a:rPr lang="en-US" dirty="0" err="1"/>
              <a:t>pospremi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voziček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/>
              <a:t>______ </a:t>
            </a:r>
            <a:r>
              <a:rPr lang="en-US" dirty="0" err="1"/>
              <a:t>Ženske</a:t>
            </a:r>
            <a:r>
              <a:rPr lang="en-US" dirty="0"/>
              <a:t> </a:t>
            </a:r>
            <a:r>
              <a:rPr lang="en-US" dirty="0" err="1"/>
              <a:t>popadejo</a:t>
            </a:r>
            <a:r>
              <a:rPr lang="en-US" dirty="0"/>
              <a:t> </a:t>
            </a:r>
            <a:r>
              <a:rPr lang="en-US" dirty="0" err="1"/>
              <a:t>Marksa</a:t>
            </a:r>
            <a:r>
              <a:rPr lang="en-US" dirty="0"/>
              <a:t> </a:t>
            </a:r>
            <a:r>
              <a:rPr lang="en-US" dirty="0" err="1"/>
              <a:t>Wulfinga</a:t>
            </a:r>
            <a:r>
              <a:rPr lang="en-US" dirty="0"/>
              <a:t>.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A9E6AC3-A46C-4817-BAD5-C9D995E38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4222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8625DF-1E09-412F-A178-9DDE7BA8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4CC8AFC-238E-407A-8F75-A21EBBE21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202" y="2914954"/>
            <a:ext cx="8817334" cy="4351338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5" name="Polje z besedilom 2">
            <a:extLst>
              <a:ext uri="{FF2B5EF4-FFF2-40B4-BE49-F238E27FC236}">
                <a16:creationId xmlns:a16="http://schemas.microsoft.com/office/drawing/2014/main" id="{238D9D15-E217-4863-992D-A0230C9F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703" y="1549703"/>
            <a:ext cx="8356820" cy="25452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l-SI" altLang="sl-SI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naslednji povezavi si oglej, kako je sotočje Poljanske in Selške Sore videti danes: </a:t>
            </a:r>
            <a:r>
              <a:rPr kumimoji="0" lang="sl-SI" altLang="sl-SI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https://www.youtube.com/watch?v=CfAomzu3s2Y</a:t>
            </a:r>
            <a:r>
              <a:rPr kumimoji="0" lang="sl-SI" altLang="sl-SI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sl-SI" altLang="sl-SI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l-SI" altLang="sl-SI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Tako so odlomek predstavili v ljubljanski Drami (2.36—4.40): </a:t>
            </a:r>
            <a:r>
              <a:rPr kumimoji="0" lang="sl-SI" altLang="sl-SI" sz="2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https://www.youtube.com/watch?v=N65DSAUO1z4&amp;t=9s</a:t>
            </a:r>
            <a:r>
              <a:rPr kumimoji="0" lang="sl-SI" altLang="sl-SI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sl-SI" altLang="sl-SI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0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E7E710-856A-48B6-B0CB-230AC2A14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14243A0-5AA2-4C2A-AE59-90F31375F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0303"/>
            <a:ext cx="10515600" cy="5246660"/>
          </a:xfrm>
        </p:spPr>
        <p:txBody>
          <a:bodyPr/>
          <a:lstStyle/>
          <a:p>
            <a:r>
              <a:rPr lang="en-US" dirty="0" err="1"/>
              <a:t>Pisatelj</a:t>
            </a:r>
            <a:r>
              <a:rPr lang="en-US" dirty="0"/>
              <a:t> Ivan </a:t>
            </a:r>
            <a:r>
              <a:rPr lang="en-US" dirty="0" err="1"/>
              <a:t>Tavčar</a:t>
            </a:r>
            <a:r>
              <a:rPr lang="en-US" dirty="0"/>
              <a:t> se je </a:t>
            </a:r>
            <a:r>
              <a:rPr lang="en-US" dirty="0" err="1"/>
              <a:t>rodil</a:t>
            </a:r>
            <a:r>
              <a:rPr lang="en-US" dirty="0"/>
              <a:t> v </a:t>
            </a:r>
            <a:r>
              <a:rPr lang="en-US" b="1" dirty="0" err="1"/>
              <a:t>Poljanah</a:t>
            </a:r>
            <a:r>
              <a:rPr lang="en-US" b="1" dirty="0"/>
              <a:t> </a:t>
            </a:r>
            <a:r>
              <a:rPr lang="en-US" b="1" dirty="0" err="1"/>
              <a:t>nad</a:t>
            </a:r>
            <a:r>
              <a:rPr lang="en-US" b="1" dirty="0"/>
              <a:t> </a:t>
            </a:r>
            <a:r>
              <a:rPr lang="en-US" b="1" dirty="0" err="1"/>
              <a:t>Škofjo</a:t>
            </a:r>
            <a:r>
              <a:rPr lang="en-US" b="1" dirty="0"/>
              <a:t> </a:t>
            </a:r>
            <a:r>
              <a:rPr lang="en-US" b="1" dirty="0" err="1"/>
              <a:t>Loko</a:t>
            </a:r>
            <a:r>
              <a:rPr lang="en-US" dirty="0"/>
              <a:t>. </a:t>
            </a:r>
          </a:p>
          <a:p>
            <a:r>
              <a:rPr lang="en-US" dirty="0"/>
              <a:t>Rad se je </a:t>
            </a:r>
            <a:r>
              <a:rPr lang="en-US" dirty="0" err="1"/>
              <a:t>vračal</a:t>
            </a:r>
            <a:r>
              <a:rPr lang="en-US" dirty="0"/>
              <a:t> </a:t>
            </a:r>
            <a:r>
              <a:rPr lang="en-US" dirty="0" err="1"/>
              <a:t>domov</a:t>
            </a:r>
            <a:r>
              <a:rPr lang="en-US" dirty="0"/>
              <a:t> in </a:t>
            </a:r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leta</a:t>
            </a:r>
            <a:r>
              <a:rPr lang="en-US" dirty="0"/>
              <a:t> 1893 tam </a:t>
            </a:r>
            <a:r>
              <a:rPr lang="en-US" dirty="0" err="1"/>
              <a:t>kupil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Visoko</a:t>
            </a:r>
            <a:r>
              <a:rPr lang="en-US" dirty="0"/>
              <a:t>, </a:t>
            </a:r>
            <a:r>
              <a:rPr lang="en-US" dirty="0" err="1"/>
              <a:t>posestvo</a:t>
            </a:r>
            <a:r>
              <a:rPr lang="en-US" dirty="0"/>
              <a:t> s </a:t>
            </a:r>
            <a:r>
              <a:rPr lang="en-US" dirty="0" err="1"/>
              <a:t>kmečkim</a:t>
            </a:r>
            <a:r>
              <a:rPr lang="en-US" dirty="0"/>
              <a:t> </a:t>
            </a:r>
            <a:r>
              <a:rPr lang="en-US" dirty="0" err="1"/>
              <a:t>dvorcem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se še </a:t>
            </a:r>
            <a:r>
              <a:rPr lang="en-US" dirty="0" err="1"/>
              <a:t>danes</a:t>
            </a:r>
            <a:r>
              <a:rPr lang="en-US" dirty="0"/>
              <a:t>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Tavčarjev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dvorec</a:t>
            </a:r>
            <a:r>
              <a:rPr lang="en-US" dirty="0"/>
              <a:t>. </a:t>
            </a:r>
          </a:p>
          <a:p>
            <a:r>
              <a:rPr lang="en-US" dirty="0" err="1"/>
              <a:t>Pisatelj</a:t>
            </a:r>
            <a:r>
              <a:rPr lang="en-US" dirty="0"/>
              <a:t> je tam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pokopan</a:t>
            </a:r>
            <a:r>
              <a:rPr lang="en-US" dirty="0"/>
              <a:t>. 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EDB921B-ED52-41CD-9A58-FF92AF0CAC4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331" y="3168827"/>
            <a:ext cx="3336290" cy="2225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079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FF27EF-6D72-4525-8E0C-0C122D740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62272"/>
            <a:ext cx="10506456" cy="11978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Franja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in Ivan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Tavčar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posestvo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Visoko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Slika 4" descr="Slika, ki vsebuje besede oseba, fotografija, ženska, stoječe&#10;&#10;Opis je samodejno ustvarjen">
            <a:extLst>
              <a:ext uri="{FF2B5EF4-FFF2-40B4-BE49-F238E27FC236}">
                <a16:creationId xmlns:a16="http://schemas.microsoft.com/office/drawing/2014/main" id="{2835CCFA-1D37-4ACD-9CDD-BE45ADAA46B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5" r="-2" b="40230"/>
          <a:stretch/>
        </p:blipFill>
        <p:spPr bwMode="auto">
          <a:xfrm>
            <a:off x="20" y="10"/>
            <a:ext cx="5988656" cy="4292947"/>
          </a:xfrm>
          <a:prstGeom prst="rect">
            <a:avLst/>
          </a:prstGeom>
          <a:noFill/>
        </p:spPr>
      </p:pic>
      <p:pic>
        <p:nvPicPr>
          <p:cNvPr id="4" name="Označba mesta vsebine 3" descr="Obisk domačije Ivana Tavčarja na Visokem pri Poljanah – Ribnica24">
            <a:extLst>
              <a:ext uri="{FF2B5EF4-FFF2-40B4-BE49-F238E27FC236}">
                <a16:creationId xmlns:a16="http://schemas.microsoft.com/office/drawing/2014/main" id="{D33C9A63-5830-42A5-B351-5EE7B5C2999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" r="2" b="3235"/>
          <a:stretch/>
        </p:blipFill>
        <p:spPr bwMode="auto">
          <a:xfrm>
            <a:off x="6203323" y="10"/>
            <a:ext cx="5988677" cy="42929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476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C1DD8C-AE9A-45CA-88C8-1EF2DD25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1E24F28-B3A3-4F4D-ADD5-4949A5A5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890"/>
            <a:ext cx="10515600" cy="5016073"/>
          </a:xfrm>
        </p:spPr>
        <p:txBody>
          <a:bodyPr/>
          <a:lstStyle/>
          <a:p>
            <a:r>
              <a:rPr lang="en-US" b="1" dirty="0" err="1"/>
              <a:t>Visoška</a:t>
            </a:r>
            <a:r>
              <a:rPr lang="en-US" b="1" dirty="0"/>
              <a:t> </a:t>
            </a:r>
            <a:r>
              <a:rPr lang="en-US" b="1" dirty="0" err="1"/>
              <a:t>kronika</a:t>
            </a:r>
            <a:r>
              <a:rPr lang="en-US" dirty="0"/>
              <a:t> je </a:t>
            </a:r>
            <a:r>
              <a:rPr lang="en-US" dirty="0" err="1"/>
              <a:t>literarna</a:t>
            </a:r>
            <a:r>
              <a:rPr lang="en-US" dirty="0"/>
              <a:t> </a:t>
            </a:r>
            <a:r>
              <a:rPr lang="en-US" dirty="0" err="1"/>
              <a:t>predstavitev</a:t>
            </a:r>
            <a:r>
              <a:rPr lang="en-US" dirty="0"/>
              <a:t> </a:t>
            </a:r>
            <a:r>
              <a:rPr lang="en-US" dirty="0" err="1"/>
              <a:t>zgodovine</a:t>
            </a:r>
            <a:r>
              <a:rPr lang="en-US" dirty="0"/>
              <a:t> </a:t>
            </a:r>
            <a:r>
              <a:rPr lang="en-US" dirty="0" err="1"/>
              <a:t>posestva</a:t>
            </a:r>
            <a:r>
              <a:rPr lang="en-US" dirty="0"/>
              <a:t> </a:t>
            </a:r>
            <a:r>
              <a:rPr lang="en-US" dirty="0" err="1"/>
              <a:t>Visoko,v</a:t>
            </a:r>
            <a:r>
              <a:rPr lang="en-US" dirty="0"/>
              <a:t> </a:t>
            </a:r>
            <a:r>
              <a:rPr lang="en-US" dirty="0" err="1"/>
              <a:t>knjigi</a:t>
            </a:r>
            <a:r>
              <a:rPr lang="en-US" dirty="0"/>
              <a:t> jo </a:t>
            </a:r>
            <a:r>
              <a:rPr lang="en-US" dirty="0" err="1"/>
              <a:t>popisuje</a:t>
            </a:r>
            <a:r>
              <a:rPr lang="en-US" dirty="0"/>
              <a:t> (</a:t>
            </a:r>
            <a:r>
              <a:rPr lang="en-US" dirty="0" err="1"/>
              <a:t>pripoveduje</a:t>
            </a:r>
            <a:r>
              <a:rPr lang="en-US" dirty="0"/>
              <a:t>) </a:t>
            </a:r>
            <a:r>
              <a:rPr lang="en-US" b="1" dirty="0" err="1">
                <a:solidFill>
                  <a:srgbClr val="FF0000"/>
                </a:solidFill>
              </a:rPr>
              <a:t>Izidor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Khallan</a:t>
            </a:r>
            <a:r>
              <a:rPr lang="en-US" dirty="0"/>
              <a:t>, </a:t>
            </a:r>
            <a:r>
              <a:rPr lang="en-US" dirty="0" err="1"/>
              <a:t>gospodar</a:t>
            </a:r>
            <a:r>
              <a:rPr lang="en-US" dirty="0"/>
              <a:t> </a:t>
            </a:r>
            <a:r>
              <a:rPr lang="en-US" dirty="0" err="1"/>
              <a:t>posestva</a:t>
            </a:r>
            <a:r>
              <a:rPr lang="en-US" dirty="0"/>
              <a:t>.</a:t>
            </a:r>
          </a:p>
          <a:p>
            <a:r>
              <a:rPr lang="en-US" b="1" dirty="0"/>
              <a:t>Ivan </a:t>
            </a:r>
            <a:r>
              <a:rPr lang="en-US" b="1" dirty="0" err="1"/>
              <a:t>Tavčar</a:t>
            </a:r>
            <a:r>
              <a:rPr lang="en-US" b="1" dirty="0"/>
              <a:t> je </a:t>
            </a:r>
            <a:r>
              <a:rPr lang="en-US" b="1" dirty="0" err="1"/>
              <a:t>avtor</a:t>
            </a:r>
            <a:r>
              <a:rPr lang="en-US" b="1" dirty="0"/>
              <a:t> </a:t>
            </a:r>
            <a:r>
              <a:rPr lang="en-US" b="1" dirty="0" err="1"/>
              <a:t>Visoške</a:t>
            </a:r>
            <a:r>
              <a:rPr lang="en-US" b="1" dirty="0"/>
              <a:t> </a:t>
            </a:r>
            <a:r>
              <a:rPr lang="en-US" b="1" dirty="0" err="1"/>
              <a:t>kronike</a:t>
            </a:r>
            <a:r>
              <a:rPr lang="en-US" b="1" dirty="0"/>
              <a:t>, </a:t>
            </a:r>
            <a:r>
              <a:rPr lang="en-US" b="1" dirty="0" err="1"/>
              <a:t>pripovedovalec</a:t>
            </a:r>
            <a:r>
              <a:rPr lang="en-US" b="1" dirty="0"/>
              <a:t> pa je </a:t>
            </a:r>
            <a:r>
              <a:rPr lang="en-US" b="1" dirty="0" err="1"/>
              <a:t>Izidor</a:t>
            </a:r>
            <a:r>
              <a:rPr lang="en-US" b="1" dirty="0"/>
              <a:t> </a:t>
            </a:r>
            <a:r>
              <a:rPr lang="en-US" b="1" dirty="0" err="1"/>
              <a:t>Khallan</a:t>
            </a:r>
            <a:r>
              <a:rPr lang="en-US" b="1" dirty="0"/>
              <a:t>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Odlomek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romana</a:t>
            </a:r>
            <a:r>
              <a:rPr lang="en-US" dirty="0"/>
              <a:t> </a:t>
            </a:r>
            <a:r>
              <a:rPr lang="en-US" dirty="0" err="1"/>
              <a:t>bomo</a:t>
            </a:r>
            <a:r>
              <a:rPr lang="en-US" dirty="0"/>
              <a:t> </a:t>
            </a:r>
            <a:r>
              <a:rPr lang="en-US" dirty="0" err="1"/>
              <a:t>spoznali</a:t>
            </a:r>
            <a:r>
              <a:rPr lang="en-US" dirty="0"/>
              <a:t> </a:t>
            </a:r>
            <a:r>
              <a:rPr lang="en-US" dirty="0" err="1"/>
              <a:t>danes</a:t>
            </a:r>
            <a:r>
              <a:rPr lang="en-US" dirty="0"/>
              <a:t>. </a:t>
            </a:r>
            <a:r>
              <a:rPr lang="en-US" dirty="0" err="1"/>
              <a:t>Zgodovinsko</a:t>
            </a:r>
            <a:r>
              <a:rPr lang="en-US" dirty="0"/>
              <a:t> </a:t>
            </a:r>
            <a:r>
              <a:rPr lang="en-US" dirty="0" err="1"/>
              <a:t>ozadje</a:t>
            </a:r>
            <a:r>
              <a:rPr lang="en-US" dirty="0"/>
              <a:t>, </a:t>
            </a:r>
            <a:r>
              <a:rPr lang="en-US" dirty="0" err="1"/>
              <a:t>nekateri</a:t>
            </a:r>
            <a:r>
              <a:rPr lang="en-US" dirty="0"/>
              <a:t> </a:t>
            </a:r>
            <a:r>
              <a:rPr lang="en-US" dirty="0" err="1"/>
              <a:t>dogodki</a:t>
            </a:r>
            <a:r>
              <a:rPr lang="en-US" dirty="0"/>
              <a:t> in </a:t>
            </a:r>
            <a:r>
              <a:rPr lang="en-US" dirty="0" err="1"/>
              <a:t>osebe</a:t>
            </a:r>
            <a:r>
              <a:rPr lang="en-US" dirty="0"/>
              <a:t> so </a:t>
            </a:r>
            <a:r>
              <a:rPr lang="en-US" dirty="0" err="1"/>
              <a:t>resnično</a:t>
            </a:r>
            <a:r>
              <a:rPr lang="en-US" dirty="0"/>
              <a:t> </a:t>
            </a:r>
            <a:r>
              <a:rPr lang="en-US" dirty="0" err="1"/>
              <a:t>obstajali</a:t>
            </a:r>
            <a:r>
              <a:rPr lang="en-US" dirty="0"/>
              <a:t> (so se </a:t>
            </a:r>
            <a:r>
              <a:rPr lang="en-US" dirty="0" err="1"/>
              <a:t>resnično</a:t>
            </a:r>
            <a:r>
              <a:rPr lang="en-US" dirty="0"/>
              <a:t> </a:t>
            </a:r>
            <a:r>
              <a:rPr lang="en-US" dirty="0" err="1"/>
              <a:t>zgodili</a:t>
            </a:r>
            <a:r>
              <a:rPr lang="en-US" dirty="0"/>
              <a:t>), </a:t>
            </a:r>
            <a:r>
              <a:rPr lang="en-US" dirty="0" err="1"/>
              <a:t>vendar</a:t>
            </a:r>
            <a:r>
              <a:rPr lang="en-US" dirty="0"/>
              <a:t> </a:t>
            </a:r>
            <a:r>
              <a:rPr lang="en-US" dirty="0" err="1"/>
              <a:t>jih</a:t>
            </a:r>
            <a:r>
              <a:rPr lang="en-US" dirty="0"/>
              <a:t> je </a:t>
            </a:r>
            <a:r>
              <a:rPr lang="en-US" dirty="0" err="1"/>
              <a:t>pisatelj</a:t>
            </a:r>
            <a:r>
              <a:rPr lang="en-US" dirty="0"/>
              <a:t> po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zapletel</a:t>
            </a:r>
            <a:r>
              <a:rPr lang="en-US" dirty="0"/>
              <a:t> po </a:t>
            </a:r>
            <a:r>
              <a:rPr lang="en-US" dirty="0" err="1"/>
              <a:t>svoji</a:t>
            </a:r>
            <a:r>
              <a:rPr lang="en-US" dirty="0"/>
              <a:t> </a:t>
            </a:r>
            <a:r>
              <a:rPr lang="en-US" dirty="0" err="1"/>
              <a:t>domišljiji</a:t>
            </a:r>
            <a:r>
              <a:rPr lang="en-US" dirty="0"/>
              <a:t>. 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6445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B3D93C-2B54-47B0-BA5F-1D27FBFA6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1C5705-90D2-4398-899B-CAFE6F5AA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089" y="1825625"/>
            <a:ext cx="8016711" cy="4351338"/>
          </a:xfrm>
        </p:spPr>
        <p:txBody>
          <a:bodyPr>
            <a:normAutofit/>
          </a:bodyPr>
          <a:lstStyle/>
          <a:p>
            <a:r>
              <a:rPr lang="en-US" sz="2400">
                <a:sym typeface="Wingdings" panose="05000000000000000000" pitchFamily="2" charset="2"/>
              </a:rPr>
              <a:t></a:t>
            </a:r>
            <a:r>
              <a:rPr lang="en-US" sz="2400"/>
              <a:t> Ivan Tavčar piše o </a:t>
            </a:r>
            <a:r>
              <a:rPr lang="en-US" sz="2400" b="1"/>
              <a:t>zgodovinskem času</a:t>
            </a:r>
            <a:r>
              <a:rPr lang="en-US" sz="2400"/>
              <a:t>, ko so ljudje še verjeli v </a:t>
            </a:r>
            <a:r>
              <a:rPr lang="en-US" sz="2400" b="1"/>
              <a:t>čarovnice</a:t>
            </a:r>
            <a:r>
              <a:rPr lang="en-US" sz="2400"/>
              <a:t>. Menili so, da so krive za hude reči, ki so se jim dogajale. Prav tako so verjeli, da so znale delati </a:t>
            </a:r>
            <a:r>
              <a:rPr lang="en-US" sz="2400" b="1"/>
              <a:t>točo</a:t>
            </a:r>
            <a:r>
              <a:rPr lang="en-US" sz="2400"/>
              <a:t> in da so jahale </a:t>
            </a:r>
            <a:r>
              <a:rPr lang="en-US" sz="2400" b="1"/>
              <a:t>prašiče</a:t>
            </a:r>
            <a:r>
              <a:rPr lang="en-US" sz="2400"/>
              <a:t>. Procesi proti čarovnicam so bili javni (v poduk ostalim) in zelo kruti. </a:t>
            </a:r>
            <a:endParaRPr lang="sl-SI" sz="2400"/>
          </a:p>
          <a:p>
            <a:endParaRPr lang="sl-SI" sz="2400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CA15ACA-EB5F-4960-910A-6CC54957F1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23" y="630873"/>
            <a:ext cx="2057381" cy="49215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ČAROVNIŠTVO NA SLOVENSKEM">
            <a:extLst>
              <a:ext uri="{FF2B5EF4-FFF2-40B4-BE49-F238E27FC236}">
                <a16:creationId xmlns:a16="http://schemas.microsoft.com/office/drawing/2014/main" id="{92A12B9D-91CB-4AED-8808-257A13F81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15" y="378867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Nebodigatreba - toča">
            <a:extLst>
              <a:ext uri="{FF2B5EF4-FFF2-40B4-BE49-F238E27FC236}">
                <a16:creationId xmlns:a16="http://schemas.microsoft.com/office/drawing/2014/main" id="{BBE18632-9D0A-4483-93F3-FB43872EF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320" y="3698454"/>
            <a:ext cx="4062952" cy="27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35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263DA9-A7DE-430B-9C62-DC41754C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5A630E-465E-451D-8CE7-2C2CCA5F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današnjem</a:t>
            </a:r>
            <a:r>
              <a:rPr lang="en-US" dirty="0"/>
              <a:t> </a:t>
            </a:r>
            <a:r>
              <a:rPr lang="en-US" dirty="0" err="1"/>
              <a:t>odlomku</a:t>
            </a:r>
            <a:r>
              <a:rPr lang="en-US" dirty="0"/>
              <a:t> </a:t>
            </a:r>
            <a:r>
              <a:rPr lang="en-US" dirty="0" err="1"/>
              <a:t>bomo</a:t>
            </a:r>
            <a:r>
              <a:rPr lang="en-US" dirty="0"/>
              <a:t> </a:t>
            </a:r>
            <a:r>
              <a:rPr lang="en-US" dirty="0" err="1"/>
              <a:t>spremljali</a:t>
            </a:r>
            <a:r>
              <a:rPr lang="en-US" dirty="0"/>
              <a:t> </a:t>
            </a:r>
            <a:r>
              <a:rPr lang="en-US" b="1" dirty="0" err="1"/>
              <a:t>sojenje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Agati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Schwarzkobler</a:t>
            </a:r>
            <a:r>
              <a:rPr lang="en-US" dirty="0"/>
              <a:t>. – </a:t>
            </a:r>
            <a:r>
              <a:rPr lang="en-US" dirty="0" err="1"/>
              <a:t>Hlapec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Marks </a:t>
            </a:r>
            <a:r>
              <a:rPr lang="en-US" b="1" dirty="0" err="1">
                <a:solidFill>
                  <a:srgbClr val="FF0000"/>
                </a:solidFill>
              </a:rPr>
              <a:t>Wulffing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jo je </a:t>
            </a:r>
            <a:r>
              <a:rPr lang="en-US" dirty="0" err="1"/>
              <a:t>namreč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maščevanja</a:t>
            </a:r>
            <a:r>
              <a:rPr lang="en-US" dirty="0"/>
              <a:t> </a:t>
            </a:r>
            <a:r>
              <a:rPr lang="en-US" dirty="0" err="1"/>
              <a:t>obtožil</a:t>
            </a:r>
            <a:r>
              <a:rPr lang="en-US" dirty="0"/>
              <a:t> </a:t>
            </a:r>
            <a:r>
              <a:rPr lang="en-US" dirty="0" err="1"/>
              <a:t>čarovništva</a:t>
            </a:r>
            <a:r>
              <a:rPr lang="en-US" dirty="0"/>
              <a:t>, </a:t>
            </a:r>
            <a:r>
              <a:rPr lang="en-US" dirty="0" err="1"/>
              <a:t>ker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plesu</a:t>
            </a:r>
            <a:r>
              <a:rPr lang="en-US" dirty="0"/>
              <a:t> </a:t>
            </a:r>
            <a:r>
              <a:rPr lang="en-US" dirty="0" err="1"/>
              <a:t>zavrnila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/>
              <a:t>Agata je </a:t>
            </a:r>
            <a:r>
              <a:rPr lang="en-US" dirty="0" err="1"/>
              <a:t>živela</a:t>
            </a:r>
            <a:r>
              <a:rPr lang="en-US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Visokem</a:t>
            </a:r>
            <a:r>
              <a:rPr lang="en-US" dirty="0"/>
              <a:t>, </a:t>
            </a:r>
            <a:r>
              <a:rPr lang="en-US" dirty="0" err="1"/>
              <a:t>predvidena</a:t>
            </a:r>
            <a:r>
              <a:rPr lang="en-US" dirty="0"/>
              <a:t> je </a:t>
            </a:r>
            <a:r>
              <a:rPr lang="en-US" dirty="0" err="1"/>
              <a:t>bila</a:t>
            </a:r>
            <a:r>
              <a:rPr lang="en-US" dirty="0"/>
              <a:t> za </a:t>
            </a:r>
            <a:r>
              <a:rPr lang="en-US" dirty="0" err="1"/>
              <a:t>Izidorjevo</a:t>
            </a:r>
            <a:r>
              <a:rPr lang="en-US" dirty="0"/>
              <a:t> </a:t>
            </a:r>
            <a:r>
              <a:rPr lang="en-US" dirty="0" err="1"/>
              <a:t>ženo</a:t>
            </a:r>
            <a:r>
              <a:rPr lang="en-US" dirty="0"/>
              <a:t> (</a:t>
            </a:r>
            <a:r>
              <a:rPr lang="en-US" b="1" dirty="0" err="1">
                <a:solidFill>
                  <a:srgbClr val="FF0000"/>
                </a:solidFill>
              </a:rPr>
              <a:t>Izidor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Khallan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pripoveduje</a:t>
            </a:r>
            <a:r>
              <a:rPr lang="en-US" dirty="0"/>
              <a:t> v </a:t>
            </a:r>
            <a:r>
              <a:rPr lang="en-US" b="1" dirty="0" err="1"/>
              <a:t>prvi</a:t>
            </a:r>
            <a:r>
              <a:rPr lang="en-US" b="1" dirty="0"/>
              <a:t> </a:t>
            </a:r>
            <a:r>
              <a:rPr lang="en-US" b="1" dirty="0" err="1"/>
              <a:t>osebi</a:t>
            </a:r>
            <a:r>
              <a:rPr lang="en-US" dirty="0"/>
              <a:t>). </a:t>
            </a:r>
            <a:endParaRPr lang="sl-SI" dirty="0"/>
          </a:p>
          <a:p>
            <a:r>
              <a:rPr lang="en-US" dirty="0"/>
              <a:t>Poleg Agate in </a:t>
            </a:r>
            <a:r>
              <a:rPr lang="en-US" dirty="0" err="1"/>
              <a:t>Izidorja</a:t>
            </a:r>
            <a:r>
              <a:rPr lang="en-US" dirty="0"/>
              <a:t> je </a:t>
            </a:r>
            <a:r>
              <a:rPr lang="en-US" dirty="0" err="1"/>
              <a:t>pomembna</a:t>
            </a:r>
            <a:r>
              <a:rPr lang="en-US" dirty="0"/>
              <a:t> </a:t>
            </a:r>
            <a:r>
              <a:rPr lang="en-US" dirty="0" err="1"/>
              <a:t>književna</a:t>
            </a:r>
            <a:r>
              <a:rPr lang="en-US" dirty="0"/>
              <a:t> </a:t>
            </a:r>
            <a:r>
              <a:rPr lang="en-US" dirty="0" err="1"/>
              <a:t>oseba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b="1" dirty="0" err="1"/>
              <a:t>Jurij</a:t>
            </a:r>
            <a:r>
              <a:rPr lang="en-US" dirty="0"/>
              <a:t>, </a:t>
            </a:r>
            <a:r>
              <a:rPr lang="en-US" dirty="0" err="1"/>
              <a:t>Izidorjev</a:t>
            </a:r>
            <a:r>
              <a:rPr lang="en-US" dirty="0"/>
              <a:t> brat. 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4764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9EB9DA-3E8C-49B2-9ED5-9F35F1BF7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EEF10687-8E28-4609-95C9-9AFA8E757F4D}"/>
              </a:ext>
            </a:extLst>
          </p:cNvPr>
          <p:cNvSpPr/>
          <p:nvPr/>
        </p:nvSpPr>
        <p:spPr>
          <a:xfrm>
            <a:off x="1033670" y="1216058"/>
            <a:ext cx="9931179" cy="358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Ivan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Tavčar</a:t>
            </a: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Listi</a:t>
            </a: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Visoške</a:t>
            </a: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kronike</a:t>
            </a: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Berilo</a:t>
            </a: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str. 190—199</a:t>
            </a: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Povezava na spletno berilo: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https://ucimte.com/?q=ucbenik/1000196</a:t>
            </a:r>
            <a:endParaRPr lang="en-US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dirty="0"/>
          </a:p>
          <a:p>
            <a:pPr lvl="0"/>
            <a:r>
              <a:rPr lang="en-US" dirty="0" err="1"/>
              <a:t>Zvočni</a:t>
            </a:r>
            <a:r>
              <a:rPr lang="en-US" dirty="0"/>
              <a:t> </a:t>
            </a:r>
            <a:r>
              <a:rPr lang="en-US" dirty="0" err="1"/>
              <a:t>posnetek</a:t>
            </a:r>
            <a:r>
              <a:rPr lang="en-US" dirty="0"/>
              <a:t> </a:t>
            </a:r>
            <a:r>
              <a:rPr lang="en-US" dirty="0" err="1"/>
              <a:t>branja</a:t>
            </a:r>
            <a:r>
              <a:rPr lang="en-US" dirty="0"/>
              <a:t> </a:t>
            </a:r>
            <a:r>
              <a:rPr lang="en-US" dirty="0" err="1"/>
              <a:t>odlomka</a:t>
            </a:r>
            <a:r>
              <a:rPr lang="en-US" dirty="0"/>
              <a:t>: </a:t>
            </a:r>
          </a:p>
          <a:p>
            <a:pPr lvl="0"/>
            <a:r>
              <a:rPr lang="en-US" dirty="0"/>
              <a:t>1. </a:t>
            </a:r>
            <a:r>
              <a:rPr lang="sl-SI" dirty="0"/>
              <a:t>del: </a:t>
            </a:r>
            <a:r>
              <a:rPr lang="sl-SI" u="sng" dirty="0">
                <a:hlinkClick r:id="rId3"/>
              </a:rPr>
              <a:t>https://www.youtube.com/watch?v=4qdVImwQroc</a:t>
            </a:r>
            <a:endParaRPr lang="sl-SI" dirty="0"/>
          </a:p>
          <a:p>
            <a:pPr lvl="0"/>
            <a:r>
              <a:rPr lang="en-US" dirty="0"/>
              <a:t>2. </a:t>
            </a:r>
            <a:r>
              <a:rPr lang="sl-SI" dirty="0"/>
              <a:t>del: </a:t>
            </a:r>
            <a:r>
              <a:rPr lang="sl-SI" u="sng" dirty="0">
                <a:hlinkClick r:id="rId4"/>
              </a:rPr>
              <a:t>https://www.youtube.com/watch?v=N1xaWAOQI64</a:t>
            </a:r>
            <a:endParaRPr lang="sl-SI" dirty="0"/>
          </a:p>
          <a:p>
            <a:pPr lvl="0"/>
            <a:r>
              <a:rPr lang="en-US" dirty="0"/>
              <a:t>3. </a:t>
            </a:r>
            <a:r>
              <a:rPr lang="sl-SI" dirty="0"/>
              <a:t>del: </a:t>
            </a:r>
            <a:r>
              <a:rPr lang="sl-SI" u="sng" dirty="0">
                <a:hlinkClick r:id="rId5"/>
              </a:rPr>
              <a:t>https://www.youtube.com/watch?v=A8dbBkMlh3Q</a:t>
            </a:r>
            <a:endParaRPr lang="sl-SI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b="1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1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CADF8F-AD5B-4B02-AE9D-47F30184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919612F-6E88-41D2-8376-A64026BA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FF0000"/>
                </a:solidFill>
              </a:rPr>
              <a:t>Pred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branjem</a:t>
            </a:r>
            <a:r>
              <a:rPr lang="en-US" b="1" u="sng" dirty="0">
                <a:solidFill>
                  <a:srgbClr val="FF000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Preberi</a:t>
            </a:r>
            <a:r>
              <a:rPr lang="en-US" dirty="0"/>
              <a:t> </a:t>
            </a:r>
            <a:r>
              <a:rPr lang="en-US" b="1" dirty="0" err="1"/>
              <a:t>manj</a:t>
            </a:r>
            <a:r>
              <a:rPr lang="en-US" b="1" dirty="0"/>
              <a:t> </a:t>
            </a:r>
            <a:r>
              <a:rPr lang="en-US" b="1" dirty="0" err="1"/>
              <a:t>znane</a:t>
            </a:r>
            <a:r>
              <a:rPr lang="en-US" b="1" dirty="0"/>
              <a:t> </a:t>
            </a:r>
            <a:r>
              <a:rPr lang="en-US" b="1" dirty="0" err="1"/>
              <a:t>besede</a:t>
            </a:r>
            <a:r>
              <a:rPr lang="en-US" dirty="0"/>
              <a:t> (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jih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) in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oglej</a:t>
            </a:r>
            <a:r>
              <a:rPr lang="en-US" dirty="0"/>
              <a:t> </a:t>
            </a:r>
            <a:r>
              <a:rPr lang="en-US" b="1" dirty="0" err="1"/>
              <a:t>ilustracije</a:t>
            </a:r>
            <a:r>
              <a:rPr lang="en-US" dirty="0"/>
              <a:t>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besedilu</a:t>
            </a:r>
            <a:r>
              <a:rPr lang="en-US" dirty="0"/>
              <a:t>. </a:t>
            </a:r>
            <a:endParaRPr lang="sl-SI" dirty="0"/>
          </a:p>
          <a:p>
            <a:r>
              <a:rPr lang="en-US" dirty="0" err="1"/>
              <a:t>Opazuj</a:t>
            </a:r>
            <a:r>
              <a:rPr lang="en-US" dirty="0"/>
              <a:t>, kako </a:t>
            </a:r>
            <a:r>
              <a:rPr lang="en-US" dirty="0" err="1"/>
              <a:t>poteka</a:t>
            </a:r>
            <a:r>
              <a:rPr lang="en-US" dirty="0"/>
              <a:t> </a:t>
            </a:r>
            <a:r>
              <a:rPr lang="en-US" b="1" dirty="0" err="1"/>
              <a:t>sojenje</a:t>
            </a:r>
            <a:r>
              <a:rPr lang="en-US" dirty="0"/>
              <a:t>. Kako </a:t>
            </a:r>
            <a:r>
              <a:rPr lang="en-US" dirty="0" err="1"/>
              <a:t>sojenje</a:t>
            </a:r>
            <a:r>
              <a:rPr lang="en-US" dirty="0"/>
              <a:t> </a:t>
            </a:r>
            <a:r>
              <a:rPr lang="en-US" dirty="0" err="1"/>
              <a:t>dojema</a:t>
            </a:r>
            <a:r>
              <a:rPr lang="en-US" dirty="0"/>
              <a:t> </a:t>
            </a:r>
            <a:r>
              <a:rPr lang="en-US" b="1" dirty="0" err="1"/>
              <a:t>Izidor</a:t>
            </a:r>
            <a:r>
              <a:rPr lang="en-US" dirty="0"/>
              <a:t>? Kako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doživlja</a:t>
            </a:r>
            <a:r>
              <a:rPr lang="en-US" dirty="0"/>
              <a:t> </a:t>
            </a:r>
            <a:r>
              <a:rPr lang="en-US" dirty="0" err="1"/>
              <a:t>Jurij</a:t>
            </a:r>
            <a:r>
              <a:rPr lang="en-US" dirty="0"/>
              <a:t>? </a:t>
            </a:r>
            <a:endParaRPr lang="sl-SI" dirty="0"/>
          </a:p>
          <a:p>
            <a:r>
              <a:rPr lang="en-US" dirty="0" err="1"/>
              <a:t>Kdo</a:t>
            </a:r>
            <a:r>
              <a:rPr lang="en-US" dirty="0"/>
              <a:t> od </a:t>
            </a:r>
            <a:r>
              <a:rPr lang="en-US" dirty="0" err="1"/>
              <a:t>njiju</a:t>
            </a:r>
            <a:r>
              <a:rPr lang="en-US" dirty="0"/>
              <a:t> </a:t>
            </a:r>
            <a:r>
              <a:rPr lang="en-US" dirty="0" err="1"/>
              <a:t>izkaže</a:t>
            </a:r>
            <a:r>
              <a:rPr lang="en-US" dirty="0"/>
              <a:t> </a:t>
            </a:r>
            <a:r>
              <a:rPr lang="en-US" dirty="0" err="1"/>
              <a:t>večjo</a:t>
            </a:r>
            <a:r>
              <a:rPr lang="en-US" dirty="0"/>
              <a:t> </a:t>
            </a:r>
            <a:r>
              <a:rPr lang="en-US" dirty="0" err="1"/>
              <a:t>ljubezen</a:t>
            </a:r>
            <a:r>
              <a:rPr lang="en-US" dirty="0"/>
              <a:t> in </a:t>
            </a:r>
            <a:r>
              <a:rPr lang="en-US" dirty="0" err="1"/>
              <a:t>predanost</a:t>
            </a:r>
            <a:r>
              <a:rPr lang="en-US" dirty="0"/>
              <a:t>? Kako se </a:t>
            </a:r>
            <a:r>
              <a:rPr lang="en-US" dirty="0" err="1"/>
              <a:t>odzivajo</a:t>
            </a:r>
            <a:r>
              <a:rPr lang="en-US" dirty="0"/>
              <a:t> </a:t>
            </a:r>
            <a:r>
              <a:rPr lang="en-US" dirty="0" err="1"/>
              <a:t>obiskovalci</a:t>
            </a:r>
            <a:r>
              <a:rPr lang="en-US" dirty="0"/>
              <a:t>? </a:t>
            </a:r>
            <a:r>
              <a:rPr lang="en-US" dirty="0" err="1"/>
              <a:t>Kdo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Agatini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?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2810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0D1D9B-8951-44DB-B06B-3E4E3C38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29D3E7B-AD2D-4D86-89B9-A92C194DC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/>
              <a:t>Branje besedila.</a:t>
            </a:r>
            <a:endParaRPr lang="sl-SI"/>
          </a:p>
          <a:p>
            <a:endParaRPr lang="sl-SI" dirty="0"/>
          </a:p>
        </p:txBody>
      </p:sp>
      <p:pic>
        <p:nvPicPr>
          <p:cNvPr id="7170" name="Picture 2" descr="Kamniti most, Škofja Loka - Wikipedija, prosta enciklopedija">
            <a:extLst>
              <a:ext uri="{FF2B5EF4-FFF2-40B4-BE49-F238E27FC236}">
                <a16:creationId xmlns:a16="http://schemas.microsoft.com/office/drawing/2014/main" id="{4F00493A-1F94-4C31-A3AF-462777765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596" y="2516978"/>
            <a:ext cx="1792774" cy="119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Nepozabno doživetje v Škofji Loki - Turistično društvo Škofja Loka">
            <a:extLst>
              <a:ext uri="{FF2B5EF4-FFF2-40B4-BE49-F238E27FC236}">
                <a16:creationId xmlns:a16="http://schemas.microsoft.com/office/drawing/2014/main" id="{C62A705A-A72C-419B-9A29-F3B3BAAA4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71" y="1607020"/>
            <a:ext cx="6845136" cy="456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43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593</Words>
  <Application>Microsoft Office PowerPoint</Application>
  <PresentationFormat>Širokozaslonsko</PresentationFormat>
  <Paragraphs>45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Officeova tema</vt:lpstr>
      <vt:lpstr>   </vt:lpstr>
      <vt:lpstr>PowerPointova predstavitev</vt:lpstr>
      <vt:lpstr>Franja in Ivan Tavčar, posestvo Visoko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 Po branju:  Dele odlomka razporedi v pravo zaporedje. Označi jih s številkami. Prepiši jih na list v literarni mapi/v zvezek. 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 v 8. razredu 6. teden šolanja na daljavo  2. ura</dc:title>
  <dc:creator>Viljem Marjan Hribar Hribar</dc:creator>
  <cp:lastModifiedBy>Tina Eremić</cp:lastModifiedBy>
  <cp:revision>3</cp:revision>
  <dcterms:created xsi:type="dcterms:W3CDTF">2020-04-21T10:41:50Z</dcterms:created>
  <dcterms:modified xsi:type="dcterms:W3CDTF">2020-04-21T14:49:42Z</dcterms:modified>
</cp:coreProperties>
</file>