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rez sloga, mreža tabel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8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9097F7-3853-41AF-9F57-839C5BBABFC8}"/>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9AEBA079-799F-456C-B235-93DC54B81A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D29E0B78-13CA-4306-BFE2-1D0CC7B0EE8D}"/>
              </a:ext>
            </a:extLst>
          </p:cNvPr>
          <p:cNvSpPr>
            <a:spLocks noGrp="1"/>
          </p:cNvSpPr>
          <p:nvPr>
            <p:ph type="dt" sz="half" idx="10"/>
          </p:nvPr>
        </p:nvSpPr>
        <p:spPr/>
        <p:txBody>
          <a:bodyPr/>
          <a:lstStyle/>
          <a:p>
            <a:fld id="{CEF789A9-2208-4055-8F87-7B1988B27DAF}" type="datetimeFigureOut">
              <a:rPr lang="sl-SI" smtClean="0"/>
              <a:t>9.5.2020</a:t>
            </a:fld>
            <a:endParaRPr lang="sl-SI"/>
          </a:p>
        </p:txBody>
      </p:sp>
      <p:sp>
        <p:nvSpPr>
          <p:cNvPr id="5" name="Označba mesta noge 4">
            <a:extLst>
              <a:ext uri="{FF2B5EF4-FFF2-40B4-BE49-F238E27FC236}">
                <a16:creationId xmlns:a16="http://schemas.microsoft.com/office/drawing/2014/main" id="{A2300455-AF63-43F2-91B4-312DDB462348}"/>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746DC4AE-AB44-418A-9EFD-156529AFE2E8}"/>
              </a:ext>
            </a:extLst>
          </p:cNvPr>
          <p:cNvSpPr>
            <a:spLocks noGrp="1"/>
          </p:cNvSpPr>
          <p:nvPr>
            <p:ph type="sldNum" sz="quarter" idx="12"/>
          </p:nvPr>
        </p:nvSpPr>
        <p:spPr/>
        <p:txBody>
          <a:bodyPr/>
          <a:lstStyle/>
          <a:p>
            <a:fld id="{4FA242C9-036B-4301-B2C5-DF368A270971}" type="slidenum">
              <a:rPr lang="sl-SI" smtClean="0"/>
              <a:t>‹#›</a:t>
            </a:fld>
            <a:endParaRPr lang="sl-SI"/>
          </a:p>
        </p:txBody>
      </p:sp>
    </p:spTree>
    <p:extLst>
      <p:ext uri="{BB962C8B-B14F-4D97-AF65-F5344CB8AC3E}">
        <p14:creationId xmlns:p14="http://schemas.microsoft.com/office/powerpoint/2010/main" val="2654668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6BCB4B9-8787-44B4-9980-FE6A28FCAF8B}"/>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01AB3A1C-175B-4E19-87DA-876A106F3C60}"/>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79E85F7C-0CA6-44F8-AFDC-294EE2BA9370}"/>
              </a:ext>
            </a:extLst>
          </p:cNvPr>
          <p:cNvSpPr>
            <a:spLocks noGrp="1"/>
          </p:cNvSpPr>
          <p:nvPr>
            <p:ph type="dt" sz="half" idx="10"/>
          </p:nvPr>
        </p:nvSpPr>
        <p:spPr/>
        <p:txBody>
          <a:bodyPr/>
          <a:lstStyle/>
          <a:p>
            <a:fld id="{CEF789A9-2208-4055-8F87-7B1988B27DAF}" type="datetimeFigureOut">
              <a:rPr lang="sl-SI" smtClean="0"/>
              <a:t>9.5.2020</a:t>
            </a:fld>
            <a:endParaRPr lang="sl-SI"/>
          </a:p>
        </p:txBody>
      </p:sp>
      <p:sp>
        <p:nvSpPr>
          <p:cNvPr id="5" name="Označba mesta noge 4">
            <a:extLst>
              <a:ext uri="{FF2B5EF4-FFF2-40B4-BE49-F238E27FC236}">
                <a16:creationId xmlns:a16="http://schemas.microsoft.com/office/drawing/2014/main" id="{CADB32B1-1135-41BE-A163-04430832D15A}"/>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AB21FC1E-E7C8-4B47-B08D-C8D5A7983C25}"/>
              </a:ext>
            </a:extLst>
          </p:cNvPr>
          <p:cNvSpPr>
            <a:spLocks noGrp="1"/>
          </p:cNvSpPr>
          <p:nvPr>
            <p:ph type="sldNum" sz="quarter" idx="12"/>
          </p:nvPr>
        </p:nvSpPr>
        <p:spPr/>
        <p:txBody>
          <a:bodyPr/>
          <a:lstStyle/>
          <a:p>
            <a:fld id="{4FA242C9-036B-4301-B2C5-DF368A270971}" type="slidenum">
              <a:rPr lang="sl-SI" smtClean="0"/>
              <a:t>‹#›</a:t>
            </a:fld>
            <a:endParaRPr lang="sl-SI"/>
          </a:p>
        </p:txBody>
      </p:sp>
    </p:spTree>
    <p:extLst>
      <p:ext uri="{BB962C8B-B14F-4D97-AF65-F5344CB8AC3E}">
        <p14:creationId xmlns:p14="http://schemas.microsoft.com/office/powerpoint/2010/main" val="176768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3C26A149-1A38-43C0-A364-51E10423B0B9}"/>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19B9BB2F-E334-4133-8EE6-2DCC7495D916}"/>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5A702A04-899B-4D4C-AC09-5569F000BFD4}"/>
              </a:ext>
            </a:extLst>
          </p:cNvPr>
          <p:cNvSpPr>
            <a:spLocks noGrp="1"/>
          </p:cNvSpPr>
          <p:nvPr>
            <p:ph type="dt" sz="half" idx="10"/>
          </p:nvPr>
        </p:nvSpPr>
        <p:spPr/>
        <p:txBody>
          <a:bodyPr/>
          <a:lstStyle/>
          <a:p>
            <a:fld id="{CEF789A9-2208-4055-8F87-7B1988B27DAF}" type="datetimeFigureOut">
              <a:rPr lang="sl-SI" smtClean="0"/>
              <a:t>9.5.2020</a:t>
            </a:fld>
            <a:endParaRPr lang="sl-SI"/>
          </a:p>
        </p:txBody>
      </p:sp>
      <p:sp>
        <p:nvSpPr>
          <p:cNvPr id="5" name="Označba mesta noge 4">
            <a:extLst>
              <a:ext uri="{FF2B5EF4-FFF2-40B4-BE49-F238E27FC236}">
                <a16:creationId xmlns:a16="http://schemas.microsoft.com/office/drawing/2014/main" id="{9FD83FD9-5CF4-48AF-8A79-B9F97EF95E6B}"/>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B89A3D2-C337-4ADD-80A5-14A6286E3BF8}"/>
              </a:ext>
            </a:extLst>
          </p:cNvPr>
          <p:cNvSpPr>
            <a:spLocks noGrp="1"/>
          </p:cNvSpPr>
          <p:nvPr>
            <p:ph type="sldNum" sz="quarter" idx="12"/>
          </p:nvPr>
        </p:nvSpPr>
        <p:spPr/>
        <p:txBody>
          <a:bodyPr/>
          <a:lstStyle/>
          <a:p>
            <a:fld id="{4FA242C9-036B-4301-B2C5-DF368A270971}" type="slidenum">
              <a:rPr lang="sl-SI" smtClean="0"/>
              <a:t>‹#›</a:t>
            </a:fld>
            <a:endParaRPr lang="sl-SI"/>
          </a:p>
        </p:txBody>
      </p:sp>
    </p:spTree>
    <p:extLst>
      <p:ext uri="{BB962C8B-B14F-4D97-AF65-F5344CB8AC3E}">
        <p14:creationId xmlns:p14="http://schemas.microsoft.com/office/powerpoint/2010/main" val="405223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961E181-75E5-48D8-B028-B07D6DB127E2}"/>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FD34902B-3741-422E-9542-F8C26FEE705A}"/>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6B12E9B0-53E4-4B8C-B4D1-CAB4BB15C621}"/>
              </a:ext>
            </a:extLst>
          </p:cNvPr>
          <p:cNvSpPr>
            <a:spLocks noGrp="1"/>
          </p:cNvSpPr>
          <p:nvPr>
            <p:ph type="dt" sz="half" idx="10"/>
          </p:nvPr>
        </p:nvSpPr>
        <p:spPr/>
        <p:txBody>
          <a:bodyPr/>
          <a:lstStyle/>
          <a:p>
            <a:fld id="{CEF789A9-2208-4055-8F87-7B1988B27DAF}" type="datetimeFigureOut">
              <a:rPr lang="sl-SI" smtClean="0"/>
              <a:t>9.5.2020</a:t>
            </a:fld>
            <a:endParaRPr lang="sl-SI"/>
          </a:p>
        </p:txBody>
      </p:sp>
      <p:sp>
        <p:nvSpPr>
          <p:cNvPr id="5" name="Označba mesta noge 4">
            <a:extLst>
              <a:ext uri="{FF2B5EF4-FFF2-40B4-BE49-F238E27FC236}">
                <a16:creationId xmlns:a16="http://schemas.microsoft.com/office/drawing/2014/main" id="{63FE41F5-7BC3-4322-88EB-192EDE7C45E9}"/>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7874D2DA-C5D0-46CE-9BC8-445E845BE8E1}"/>
              </a:ext>
            </a:extLst>
          </p:cNvPr>
          <p:cNvSpPr>
            <a:spLocks noGrp="1"/>
          </p:cNvSpPr>
          <p:nvPr>
            <p:ph type="sldNum" sz="quarter" idx="12"/>
          </p:nvPr>
        </p:nvSpPr>
        <p:spPr/>
        <p:txBody>
          <a:bodyPr/>
          <a:lstStyle/>
          <a:p>
            <a:fld id="{4FA242C9-036B-4301-B2C5-DF368A270971}" type="slidenum">
              <a:rPr lang="sl-SI" smtClean="0"/>
              <a:t>‹#›</a:t>
            </a:fld>
            <a:endParaRPr lang="sl-SI"/>
          </a:p>
        </p:txBody>
      </p:sp>
    </p:spTree>
    <p:extLst>
      <p:ext uri="{BB962C8B-B14F-4D97-AF65-F5344CB8AC3E}">
        <p14:creationId xmlns:p14="http://schemas.microsoft.com/office/powerpoint/2010/main" val="3963147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4A7FCCE-009C-4E43-8436-453A2925CCEE}"/>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FE2E205F-5702-4925-BF18-F1C338326E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CC8D9A0C-FB84-414A-9829-189E6E2B077E}"/>
              </a:ext>
            </a:extLst>
          </p:cNvPr>
          <p:cNvSpPr>
            <a:spLocks noGrp="1"/>
          </p:cNvSpPr>
          <p:nvPr>
            <p:ph type="dt" sz="half" idx="10"/>
          </p:nvPr>
        </p:nvSpPr>
        <p:spPr/>
        <p:txBody>
          <a:bodyPr/>
          <a:lstStyle/>
          <a:p>
            <a:fld id="{CEF789A9-2208-4055-8F87-7B1988B27DAF}" type="datetimeFigureOut">
              <a:rPr lang="sl-SI" smtClean="0"/>
              <a:t>9.5.2020</a:t>
            </a:fld>
            <a:endParaRPr lang="sl-SI"/>
          </a:p>
        </p:txBody>
      </p:sp>
      <p:sp>
        <p:nvSpPr>
          <p:cNvPr id="5" name="Označba mesta noge 4">
            <a:extLst>
              <a:ext uri="{FF2B5EF4-FFF2-40B4-BE49-F238E27FC236}">
                <a16:creationId xmlns:a16="http://schemas.microsoft.com/office/drawing/2014/main" id="{89E88F78-013F-4D82-97A8-41B2727AD49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39B2B67C-AE0D-4F49-A8AD-618040262769}"/>
              </a:ext>
            </a:extLst>
          </p:cNvPr>
          <p:cNvSpPr>
            <a:spLocks noGrp="1"/>
          </p:cNvSpPr>
          <p:nvPr>
            <p:ph type="sldNum" sz="quarter" idx="12"/>
          </p:nvPr>
        </p:nvSpPr>
        <p:spPr/>
        <p:txBody>
          <a:bodyPr/>
          <a:lstStyle/>
          <a:p>
            <a:fld id="{4FA242C9-036B-4301-B2C5-DF368A270971}" type="slidenum">
              <a:rPr lang="sl-SI" smtClean="0"/>
              <a:t>‹#›</a:t>
            </a:fld>
            <a:endParaRPr lang="sl-SI"/>
          </a:p>
        </p:txBody>
      </p:sp>
    </p:spTree>
    <p:extLst>
      <p:ext uri="{BB962C8B-B14F-4D97-AF65-F5344CB8AC3E}">
        <p14:creationId xmlns:p14="http://schemas.microsoft.com/office/powerpoint/2010/main" val="79520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8E487B0-9805-4CBC-9C20-B75FAE0D67FD}"/>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D75CD0AD-56B3-486F-976B-83A18455DF28}"/>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3A01B7FF-E57D-46B1-A6D3-036C50FED104}"/>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A77CEC72-7305-4B70-8346-F994C7919FE8}"/>
              </a:ext>
            </a:extLst>
          </p:cNvPr>
          <p:cNvSpPr>
            <a:spLocks noGrp="1"/>
          </p:cNvSpPr>
          <p:nvPr>
            <p:ph type="dt" sz="half" idx="10"/>
          </p:nvPr>
        </p:nvSpPr>
        <p:spPr/>
        <p:txBody>
          <a:bodyPr/>
          <a:lstStyle/>
          <a:p>
            <a:fld id="{CEF789A9-2208-4055-8F87-7B1988B27DAF}" type="datetimeFigureOut">
              <a:rPr lang="sl-SI" smtClean="0"/>
              <a:t>9.5.2020</a:t>
            </a:fld>
            <a:endParaRPr lang="sl-SI"/>
          </a:p>
        </p:txBody>
      </p:sp>
      <p:sp>
        <p:nvSpPr>
          <p:cNvPr id="6" name="Označba mesta noge 5">
            <a:extLst>
              <a:ext uri="{FF2B5EF4-FFF2-40B4-BE49-F238E27FC236}">
                <a16:creationId xmlns:a16="http://schemas.microsoft.com/office/drawing/2014/main" id="{B5F85AE6-1C94-49B2-9755-FB472934BEDB}"/>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44FF920D-F54B-421B-A370-9AE8793E0FA2}"/>
              </a:ext>
            </a:extLst>
          </p:cNvPr>
          <p:cNvSpPr>
            <a:spLocks noGrp="1"/>
          </p:cNvSpPr>
          <p:nvPr>
            <p:ph type="sldNum" sz="quarter" idx="12"/>
          </p:nvPr>
        </p:nvSpPr>
        <p:spPr/>
        <p:txBody>
          <a:bodyPr/>
          <a:lstStyle/>
          <a:p>
            <a:fld id="{4FA242C9-036B-4301-B2C5-DF368A270971}" type="slidenum">
              <a:rPr lang="sl-SI" smtClean="0"/>
              <a:t>‹#›</a:t>
            </a:fld>
            <a:endParaRPr lang="sl-SI"/>
          </a:p>
        </p:txBody>
      </p:sp>
    </p:spTree>
    <p:extLst>
      <p:ext uri="{BB962C8B-B14F-4D97-AF65-F5344CB8AC3E}">
        <p14:creationId xmlns:p14="http://schemas.microsoft.com/office/powerpoint/2010/main" val="2622247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31A9638-8EAB-4212-A63A-558B0200356B}"/>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18D7715F-3A75-427A-AF3F-D6A89C41E0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6A7C92EA-05C0-44FB-8405-8FC5D39FBC8D}"/>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95C64A38-78BD-49CA-95EF-75C932432D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EEEB8ECF-A46D-49C6-BBD1-1F1474C47701}"/>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6DE6797A-3B20-4475-AF8D-1D351BBB1362}"/>
              </a:ext>
            </a:extLst>
          </p:cNvPr>
          <p:cNvSpPr>
            <a:spLocks noGrp="1"/>
          </p:cNvSpPr>
          <p:nvPr>
            <p:ph type="dt" sz="half" idx="10"/>
          </p:nvPr>
        </p:nvSpPr>
        <p:spPr/>
        <p:txBody>
          <a:bodyPr/>
          <a:lstStyle/>
          <a:p>
            <a:fld id="{CEF789A9-2208-4055-8F87-7B1988B27DAF}" type="datetimeFigureOut">
              <a:rPr lang="sl-SI" smtClean="0"/>
              <a:t>9.5.2020</a:t>
            </a:fld>
            <a:endParaRPr lang="sl-SI"/>
          </a:p>
        </p:txBody>
      </p:sp>
      <p:sp>
        <p:nvSpPr>
          <p:cNvPr id="8" name="Označba mesta noge 7">
            <a:extLst>
              <a:ext uri="{FF2B5EF4-FFF2-40B4-BE49-F238E27FC236}">
                <a16:creationId xmlns:a16="http://schemas.microsoft.com/office/drawing/2014/main" id="{4D24ABA0-7849-4128-9494-34E418537C68}"/>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72C2FE8B-129B-4F1E-8021-7F0651E72113}"/>
              </a:ext>
            </a:extLst>
          </p:cNvPr>
          <p:cNvSpPr>
            <a:spLocks noGrp="1"/>
          </p:cNvSpPr>
          <p:nvPr>
            <p:ph type="sldNum" sz="quarter" idx="12"/>
          </p:nvPr>
        </p:nvSpPr>
        <p:spPr/>
        <p:txBody>
          <a:bodyPr/>
          <a:lstStyle/>
          <a:p>
            <a:fld id="{4FA242C9-036B-4301-B2C5-DF368A270971}" type="slidenum">
              <a:rPr lang="sl-SI" smtClean="0"/>
              <a:t>‹#›</a:t>
            </a:fld>
            <a:endParaRPr lang="sl-SI"/>
          </a:p>
        </p:txBody>
      </p:sp>
    </p:spTree>
    <p:extLst>
      <p:ext uri="{BB962C8B-B14F-4D97-AF65-F5344CB8AC3E}">
        <p14:creationId xmlns:p14="http://schemas.microsoft.com/office/powerpoint/2010/main" val="2659627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CA79BA2-EBE9-4DE5-8CB1-B55EC6170819}"/>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CE49FC01-DBB5-44FA-A79B-1BEAB315924B}"/>
              </a:ext>
            </a:extLst>
          </p:cNvPr>
          <p:cNvSpPr>
            <a:spLocks noGrp="1"/>
          </p:cNvSpPr>
          <p:nvPr>
            <p:ph type="dt" sz="half" idx="10"/>
          </p:nvPr>
        </p:nvSpPr>
        <p:spPr/>
        <p:txBody>
          <a:bodyPr/>
          <a:lstStyle/>
          <a:p>
            <a:fld id="{CEF789A9-2208-4055-8F87-7B1988B27DAF}" type="datetimeFigureOut">
              <a:rPr lang="sl-SI" smtClean="0"/>
              <a:t>9.5.2020</a:t>
            </a:fld>
            <a:endParaRPr lang="sl-SI"/>
          </a:p>
        </p:txBody>
      </p:sp>
      <p:sp>
        <p:nvSpPr>
          <p:cNvPr id="4" name="Označba mesta noge 3">
            <a:extLst>
              <a:ext uri="{FF2B5EF4-FFF2-40B4-BE49-F238E27FC236}">
                <a16:creationId xmlns:a16="http://schemas.microsoft.com/office/drawing/2014/main" id="{8AFF6642-F5CE-4DE3-BBF1-89844803FEC3}"/>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F4AF06BC-8AF4-46AE-A78D-DB6590C44E7B}"/>
              </a:ext>
            </a:extLst>
          </p:cNvPr>
          <p:cNvSpPr>
            <a:spLocks noGrp="1"/>
          </p:cNvSpPr>
          <p:nvPr>
            <p:ph type="sldNum" sz="quarter" idx="12"/>
          </p:nvPr>
        </p:nvSpPr>
        <p:spPr/>
        <p:txBody>
          <a:bodyPr/>
          <a:lstStyle/>
          <a:p>
            <a:fld id="{4FA242C9-036B-4301-B2C5-DF368A270971}" type="slidenum">
              <a:rPr lang="sl-SI" smtClean="0"/>
              <a:t>‹#›</a:t>
            </a:fld>
            <a:endParaRPr lang="sl-SI"/>
          </a:p>
        </p:txBody>
      </p:sp>
    </p:spTree>
    <p:extLst>
      <p:ext uri="{BB962C8B-B14F-4D97-AF65-F5344CB8AC3E}">
        <p14:creationId xmlns:p14="http://schemas.microsoft.com/office/powerpoint/2010/main" val="1938434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B19F4913-7F02-4B84-87C8-378034ECDFAA}"/>
              </a:ext>
            </a:extLst>
          </p:cNvPr>
          <p:cNvSpPr>
            <a:spLocks noGrp="1"/>
          </p:cNvSpPr>
          <p:nvPr>
            <p:ph type="dt" sz="half" idx="10"/>
          </p:nvPr>
        </p:nvSpPr>
        <p:spPr/>
        <p:txBody>
          <a:bodyPr/>
          <a:lstStyle/>
          <a:p>
            <a:fld id="{CEF789A9-2208-4055-8F87-7B1988B27DAF}" type="datetimeFigureOut">
              <a:rPr lang="sl-SI" smtClean="0"/>
              <a:t>9.5.2020</a:t>
            </a:fld>
            <a:endParaRPr lang="sl-SI"/>
          </a:p>
        </p:txBody>
      </p:sp>
      <p:sp>
        <p:nvSpPr>
          <p:cNvPr id="3" name="Označba mesta noge 2">
            <a:extLst>
              <a:ext uri="{FF2B5EF4-FFF2-40B4-BE49-F238E27FC236}">
                <a16:creationId xmlns:a16="http://schemas.microsoft.com/office/drawing/2014/main" id="{5E9F36A3-8AFE-4009-8E64-3FB5B8345C5C}"/>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29268A4B-198A-4ADF-821B-5AD9DCACF208}"/>
              </a:ext>
            </a:extLst>
          </p:cNvPr>
          <p:cNvSpPr>
            <a:spLocks noGrp="1"/>
          </p:cNvSpPr>
          <p:nvPr>
            <p:ph type="sldNum" sz="quarter" idx="12"/>
          </p:nvPr>
        </p:nvSpPr>
        <p:spPr/>
        <p:txBody>
          <a:bodyPr/>
          <a:lstStyle/>
          <a:p>
            <a:fld id="{4FA242C9-036B-4301-B2C5-DF368A270971}" type="slidenum">
              <a:rPr lang="sl-SI" smtClean="0"/>
              <a:t>‹#›</a:t>
            </a:fld>
            <a:endParaRPr lang="sl-SI"/>
          </a:p>
        </p:txBody>
      </p:sp>
    </p:spTree>
    <p:extLst>
      <p:ext uri="{BB962C8B-B14F-4D97-AF65-F5344CB8AC3E}">
        <p14:creationId xmlns:p14="http://schemas.microsoft.com/office/powerpoint/2010/main" val="2464728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A589E73-1FF7-400F-BD73-EB3EBBE99A35}"/>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405EB21B-9490-4773-8A43-B354CA3BDA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DD483E35-9278-40CE-9589-0D6C6F0421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4706AAA1-3050-4C5C-9608-8F5C84BCFC44}"/>
              </a:ext>
            </a:extLst>
          </p:cNvPr>
          <p:cNvSpPr>
            <a:spLocks noGrp="1"/>
          </p:cNvSpPr>
          <p:nvPr>
            <p:ph type="dt" sz="half" idx="10"/>
          </p:nvPr>
        </p:nvSpPr>
        <p:spPr/>
        <p:txBody>
          <a:bodyPr/>
          <a:lstStyle/>
          <a:p>
            <a:fld id="{CEF789A9-2208-4055-8F87-7B1988B27DAF}" type="datetimeFigureOut">
              <a:rPr lang="sl-SI" smtClean="0"/>
              <a:t>9.5.2020</a:t>
            </a:fld>
            <a:endParaRPr lang="sl-SI"/>
          </a:p>
        </p:txBody>
      </p:sp>
      <p:sp>
        <p:nvSpPr>
          <p:cNvPr id="6" name="Označba mesta noge 5">
            <a:extLst>
              <a:ext uri="{FF2B5EF4-FFF2-40B4-BE49-F238E27FC236}">
                <a16:creationId xmlns:a16="http://schemas.microsoft.com/office/drawing/2014/main" id="{63E9039C-FDB4-4093-BE50-C423B745897C}"/>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AEDFAB11-4B15-4525-9E76-5C287876A656}"/>
              </a:ext>
            </a:extLst>
          </p:cNvPr>
          <p:cNvSpPr>
            <a:spLocks noGrp="1"/>
          </p:cNvSpPr>
          <p:nvPr>
            <p:ph type="sldNum" sz="quarter" idx="12"/>
          </p:nvPr>
        </p:nvSpPr>
        <p:spPr/>
        <p:txBody>
          <a:bodyPr/>
          <a:lstStyle/>
          <a:p>
            <a:fld id="{4FA242C9-036B-4301-B2C5-DF368A270971}" type="slidenum">
              <a:rPr lang="sl-SI" smtClean="0"/>
              <a:t>‹#›</a:t>
            </a:fld>
            <a:endParaRPr lang="sl-SI"/>
          </a:p>
        </p:txBody>
      </p:sp>
    </p:spTree>
    <p:extLst>
      <p:ext uri="{BB962C8B-B14F-4D97-AF65-F5344CB8AC3E}">
        <p14:creationId xmlns:p14="http://schemas.microsoft.com/office/powerpoint/2010/main" val="3951600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55721BA-55AB-4111-AC64-313D6C578A77}"/>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30F7F744-9110-4F77-9E73-EFDF67EC14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00E36440-E26B-4789-AE06-A954007059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15E5D960-EE37-4345-BA9D-634BF443C381}"/>
              </a:ext>
            </a:extLst>
          </p:cNvPr>
          <p:cNvSpPr>
            <a:spLocks noGrp="1"/>
          </p:cNvSpPr>
          <p:nvPr>
            <p:ph type="dt" sz="half" idx="10"/>
          </p:nvPr>
        </p:nvSpPr>
        <p:spPr/>
        <p:txBody>
          <a:bodyPr/>
          <a:lstStyle/>
          <a:p>
            <a:fld id="{CEF789A9-2208-4055-8F87-7B1988B27DAF}" type="datetimeFigureOut">
              <a:rPr lang="sl-SI" smtClean="0"/>
              <a:t>9.5.2020</a:t>
            </a:fld>
            <a:endParaRPr lang="sl-SI"/>
          </a:p>
        </p:txBody>
      </p:sp>
      <p:sp>
        <p:nvSpPr>
          <p:cNvPr id="6" name="Označba mesta noge 5">
            <a:extLst>
              <a:ext uri="{FF2B5EF4-FFF2-40B4-BE49-F238E27FC236}">
                <a16:creationId xmlns:a16="http://schemas.microsoft.com/office/drawing/2014/main" id="{32232B14-3135-47B6-9C17-68942831EE78}"/>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BA7FC9CF-C651-4094-A079-78648A923D5F}"/>
              </a:ext>
            </a:extLst>
          </p:cNvPr>
          <p:cNvSpPr>
            <a:spLocks noGrp="1"/>
          </p:cNvSpPr>
          <p:nvPr>
            <p:ph type="sldNum" sz="quarter" idx="12"/>
          </p:nvPr>
        </p:nvSpPr>
        <p:spPr/>
        <p:txBody>
          <a:bodyPr/>
          <a:lstStyle/>
          <a:p>
            <a:fld id="{4FA242C9-036B-4301-B2C5-DF368A270971}" type="slidenum">
              <a:rPr lang="sl-SI" smtClean="0"/>
              <a:t>‹#›</a:t>
            </a:fld>
            <a:endParaRPr lang="sl-SI"/>
          </a:p>
        </p:txBody>
      </p:sp>
    </p:spTree>
    <p:extLst>
      <p:ext uri="{BB962C8B-B14F-4D97-AF65-F5344CB8AC3E}">
        <p14:creationId xmlns:p14="http://schemas.microsoft.com/office/powerpoint/2010/main" val="253973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48F6315B-45E2-427C-970F-6EBE0C6B9E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A8BCFF5E-811A-4A16-9F4F-BFCECADBF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E5DB1EF0-AFC1-415C-B13A-161005F320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789A9-2208-4055-8F87-7B1988B27DAF}" type="datetimeFigureOut">
              <a:rPr lang="sl-SI" smtClean="0"/>
              <a:t>9.5.2020</a:t>
            </a:fld>
            <a:endParaRPr lang="sl-SI"/>
          </a:p>
        </p:txBody>
      </p:sp>
      <p:sp>
        <p:nvSpPr>
          <p:cNvPr id="5" name="Označba mesta noge 4">
            <a:extLst>
              <a:ext uri="{FF2B5EF4-FFF2-40B4-BE49-F238E27FC236}">
                <a16:creationId xmlns:a16="http://schemas.microsoft.com/office/drawing/2014/main" id="{7A21152E-B9A9-4FE5-A1F7-9B7B803720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468E5378-E342-4544-9F2D-56DA28F654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242C9-036B-4301-B2C5-DF368A270971}" type="slidenum">
              <a:rPr lang="sl-SI" smtClean="0"/>
              <a:t>‹#›</a:t>
            </a:fld>
            <a:endParaRPr lang="sl-SI"/>
          </a:p>
        </p:txBody>
      </p:sp>
    </p:spTree>
    <p:extLst>
      <p:ext uri="{BB962C8B-B14F-4D97-AF65-F5344CB8AC3E}">
        <p14:creationId xmlns:p14="http://schemas.microsoft.com/office/powerpoint/2010/main" val="793754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81FD015-23F8-4651-82DD-CC697C34564C}"/>
              </a:ext>
            </a:extLst>
          </p:cNvPr>
          <p:cNvSpPr>
            <a:spLocks noGrp="1"/>
          </p:cNvSpPr>
          <p:nvPr>
            <p:ph type="ctrTitle"/>
          </p:nvPr>
        </p:nvSpPr>
        <p:spPr>
          <a:xfrm>
            <a:off x="0" y="2322576"/>
            <a:ext cx="12192000" cy="1170432"/>
          </a:xfrm>
          <a:solidFill>
            <a:schemeClr val="accent6">
              <a:lumMod val="60000"/>
              <a:lumOff val="40000"/>
            </a:schemeClr>
          </a:solidFill>
        </p:spPr>
        <p:txBody>
          <a:bodyPr>
            <a:normAutofit fontScale="90000"/>
          </a:bodyPr>
          <a:lstStyle/>
          <a:p>
            <a:br>
              <a:rPr lang="sl-SI" sz="1200" b="1" dirty="0"/>
            </a:br>
            <a:br>
              <a:rPr lang="sl-SI" sz="1200" b="1" dirty="0"/>
            </a:br>
            <a:br>
              <a:rPr lang="sl-SI" sz="1200" b="1" dirty="0"/>
            </a:br>
            <a:br>
              <a:rPr lang="sl-SI" sz="1200" b="1" dirty="0"/>
            </a:br>
            <a:br>
              <a:rPr lang="sl-SI" sz="1200" b="1" dirty="0"/>
            </a:br>
            <a:br>
              <a:rPr lang="sl-SI" sz="1200" b="1" dirty="0"/>
            </a:br>
            <a:br>
              <a:rPr lang="sl-SI" sz="1200" b="1" dirty="0"/>
            </a:br>
            <a:br>
              <a:rPr lang="sl-SI" sz="1200" b="1" dirty="0"/>
            </a:br>
            <a:br>
              <a:rPr lang="sl-SI" sz="1200" b="1" dirty="0"/>
            </a:br>
            <a:br>
              <a:rPr lang="sl-SI" sz="1200" b="1" dirty="0"/>
            </a:br>
            <a:br>
              <a:rPr lang="sl-SI" sz="1200" b="1" dirty="0"/>
            </a:br>
            <a:r>
              <a:rPr lang="sl-SI" sz="6600" b="1" dirty="0"/>
              <a:t>SOPOMENSKI STAVKI </a:t>
            </a:r>
          </a:p>
        </p:txBody>
      </p:sp>
      <p:sp>
        <p:nvSpPr>
          <p:cNvPr id="3" name="Podnaslov 2">
            <a:extLst>
              <a:ext uri="{FF2B5EF4-FFF2-40B4-BE49-F238E27FC236}">
                <a16:creationId xmlns:a16="http://schemas.microsoft.com/office/drawing/2014/main" id="{663DA3CD-3DB1-4D62-B575-CE36C2CB740C}"/>
              </a:ext>
            </a:extLst>
          </p:cNvPr>
          <p:cNvSpPr>
            <a:spLocks noGrp="1"/>
          </p:cNvSpPr>
          <p:nvPr>
            <p:ph type="subTitle" idx="1"/>
          </p:nvPr>
        </p:nvSpPr>
        <p:spPr>
          <a:xfrm>
            <a:off x="1423416" y="3908139"/>
            <a:ext cx="9144000" cy="1956245"/>
          </a:xfrm>
        </p:spPr>
        <p:txBody>
          <a:bodyPr>
            <a:normAutofit fontScale="92500" lnSpcReduction="10000"/>
          </a:bodyPr>
          <a:lstStyle/>
          <a:p>
            <a:r>
              <a:rPr lang="sl-SI" b="1" dirty="0"/>
              <a:t>9. RAZRED</a:t>
            </a:r>
          </a:p>
          <a:p>
            <a:r>
              <a:rPr lang="sl-SI" dirty="0"/>
              <a:t>8. TEDEN POUKA NA DALJAVO</a:t>
            </a:r>
          </a:p>
          <a:p>
            <a:r>
              <a:rPr lang="sl-SI" b="1" dirty="0"/>
              <a:t>2 uri</a:t>
            </a:r>
          </a:p>
          <a:p>
            <a:r>
              <a:rPr lang="sl-SI" dirty="0"/>
              <a:t>PONEDELJEK, 11. 5. 2020</a:t>
            </a:r>
          </a:p>
          <a:p>
            <a:r>
              <a:rPr lang="sl-SI" dirty="0"/>
              <a:t>TOREK, 12. 5. 2020</a:t>
            </a:r>
          </a:p>
        </p:txBody>
      </p:sp>
    </p:spTree>
    <p:extLst>
      <p:ext uri="{BB962C8B-B14F-4D97-AF65-F5344CB8AC3E}">
        <p14:creationId xmlns:p14="http://schemas.microsoft.com/office/powerpoint/2010/main" val="2349090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a:extLst>
              <a:ext uri="{FF2B5EF4-FFF2-40B4-BE49-F238E27FC236}">
                <a16:creationId xmlns:a16="http://schemas.microsoft.com/office/drawing/2014/main" id="{1A124B30-478D-4BE7-B142-354E6810DA67}"/>
              </a:ext>
            </a:extLst>
          </p:cNvPr>
          <p:cNvSpPr txBox="1">
            <a:spLocks/>
          </p:cNvSpPr>
          <p:nvPr/>
        </p:nvSpPr>
        <p:spPr>
          <a:xfrm flipH="1">
            <a:off x="11954256" y="0"/>
            <a:ext cx="237744" cy="6858000"/>
          </a:xfrm>
          <a:prstGeom prst="rect">
            <a:avLst/>
          </a:prstGeom>
          <a:solidFill>
            <a:schemeClr val="accent6">
              <a:lumMod val="60000"/>
              <a:lumOff val="4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sl-SI" b="1" dirty="0"/>
          </a:p>
        </p:txBody>
      </p:sp>
      <p:sp>
        <p:nvSpPr>
          <p:cNvPr id="4" name="Naslov 1">
            <a:extLst>
              <a:ext uri="{FF2B5EF4-FFF2-40B4-BE49-F238E27FC236}">
                <a16:creationId xmlns:a16="http://schemas.microsoft.com/office/drawing/2014/main" id="{7F73442A-15DE-4B17-BBE6-069BD6A00D3E}"/>
              </a:ext>
            </a:extLst>
          </p:cNvPr>
          <p:cNvSpPr txBox="1">
            <a:spLocks/>
          </p:cNvSpPr>
          <p:nvPr/>
        </p:nvSpPr>
        <p:spPr>
          <a:xfrm flipH="1">
            <a:off x="0" y="0"/>
            <a:ext cx="237744" cy="6858000"/>
          </a:xfrm>
          <a:prstGeom prst="rect">
            <a:avLst/>
          </a:prstGeom>
          <a:solidFill>
            <a:schemeClr val="accent6">
              <a:lumMod val="60000"/>
              <a:lumOff val="4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sl-SI" b="1" dirty="0"/>
          </a:p>
        </p:txBody>
      </p:sp>
      <p:sp>
        <p:nvSpPr>
          <p:cNvPr id="8" name="PoljeZBesedilom 7">
            <a:extLst>
              <a:ext uri="{FF2B5EF4-FFF2-40B4-BE49-F238E27FC236}">
                <a16:creationId xmlns:a16="http://schemas.microsoft.com/office/drawing/2014/main" id="{A502AE2D-D354-475D-BBA5-53CEDB07C066}"/>
              </a:ext>
            </a:extLst>
          </p:cNvPr>
          <p:cNvSpPr txBox="1"/>
          <p:nvPr/>
        </p:nvSpPr>
        <p:spPr>
          <a:xfrm>
            <a:off x="4316789" y="1597684"/>
            <a:ext cx="3558408" cy="369332"/>
          </a:xfrm>
          <a:prstGeom prst="rect">
            <a:avLst/>
          </a:prstGeom>
          <a:solidFill>
            <a:schemeClr val="accent6">
              <a:lumMod val="60000"/>
              <a:lumOff val="40000"/>
            </a:schemeClr>
          </a:solidFill>
          <a:ln>
            <a:solidFill>
              <a:schemeClr val="bg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sl-SI" b="1" dirty="0"/>
              <a:t>SOPOMENSKI STAVKI </a:t>
            </a:r>
          </a:p>
        </p:txBody>
      </p:sp>
      <p:sp>
        <p:nvSpPr>
          <p:cNvPr id="11" name="PoljeZBesedilom 10">
            <a:extLst>
              <a:ext uri="{FF2B5EF4-FFF2-40B4-BE49-F238E27FC236}">
                <a16:creationId xmlns:a16="http://schemas.microsoft.com/office/drawing/2014/main" id="{DC511344-8EBD-417E-84FF-D168A8CA0095}"/>
              </a:ext>
            </a:extLst>
          </p:cNvPr>
          <p:cNvSpPr txBox="1"/>
          <p:nvPr/>
        </p:nvSpPr>
        <p:spPr>
          <a:xfrm>
            <a:off x="419233" y="2339160"/>
            <a:ext cx="3558408"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sl-SI" b="1" u="sng" dirty="0"/>
              <a:t>Učenci</a:t>
            </a:r>
            <a:r>
              <a:rPr lang="sl-SI" dirty="0"/>
              <a:t> so posadili drevo. </a:t>
            </a:r>
          </a:p>
        </p:txBody>
      </p:sp>
      <p:sp>
        <p:nvSpPr>
          <p:cNvPr id="12" name="PoljeZBesedilom 11">
            <a:extLst>
              <a:ext uri="{FF2B5EF4-FFF2-40B4-BE49-F238E27FC236}">
                <a16:creationId xmlns:a16="http://schemas.microsoft.com/office/drawing/2014/main" id="{520951C1-D8D8-4EE9-8E2B-8E2B0BE11BC8}"/>
              </a:ext>
            </a:extLst>
          </p:cNvPr>
          <p:cNvSpPr txBox="1"/>
          <p:nvPr/>
        </p:nvSpPr>
        <p:spPr>
          <a:xfrm>
            <a:off x="8214345" y="2339160"/>
            <a:ext cx="3558409"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sl-SI" dirty="0"/>
              <a:t>Drevo je bilo posajeno.</a:t>
            </a:r>
          </a:p>
        </p:txBody>
      </p:sp>
      <p:sp>
        <p:nvSpPr>
          <p:cNvPr id="13" name="PoljeZBesedilom 12">
            <a:extLst>
              <a:ext uri="{FF2B5EF4-FFF2-40B4-BE49-F238E27FC236}">
                <a16:creationId xmlns:a16="http://schemas.microsoft.com/office/drawing/2014/main" id="{51076FA4-2440-45BC-85FD-BBA95BD15741}"/>
              </a:ext>
            </a:extLst>
          </p:cNvPr>
          <p:cNvSpPr txBox="1"/>
          <p:nvPr/>
        </p:nvSpPr>
        <p:spPr>
          <a:xfrm>
            <a:off x="419219" y="3171921"/>
            <a:ext cx="3558408" cy="646331"/>
          </a:xfrm>
          <a:prstGeom prst="rect">
            <a:avLst/>
          </a:prstGeom>
          <a:ln>
            <a:prstDash val="lgDash"/>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sl-SI" b="1" dirty="0"/>
              <a:t>Kdo</a:t>
            </a:r>
            <a:r>
              <a:rPr lang="sl-SI" dirty="0"/>
              <a:t> je posadil drevo?</a:t>
            </a:r>
          </a:p>
          <a:p>
            <a:pPr algn="ctr"/>
            <a:r>
              <a:rPr lang="sl-SI" dirty="0">
                <a:solidFill>
                  <a:schemeClr val="accent6">
                    <a:lumMod val="75000"/>
                  </a:schemeClr>
                </a:solidFill>
              </a:rPr>
              <a:t>V povedi je izražen vršilec dejanja. </a:t>
            </a:r>
          </a:p>
        </p:txBody>
      </p:sp>
      <p:sp>
        <p:nvSpPr>
          <p:cNvPr id="14" name="PoljeZBesedilom 13">
            <a:extLst>
              <a:ext uri="{FF2B5EF4-FFF2-40B4-BE49-F238E27FC236}">
                <a16:creationId xmlns:a16="http://schemas.microsoft.com/office/drawing/2014/main" id="{84AA7D3E-9DA2-4BD6-B591-42C241A42667}"/>
              </a:ext>
            </a:extLst>
          </p:cNvPr>
          <p:cNvSpPr txBox="1"/>
          <p:nvPr/>
        </p:nvSpPr>
        <p:spPr>
          <a:xfrm>
            <a:off x="8214344" y="3066236"/>
            <a:ext cx="3558410" cy="646331"/>
          </a:xfrm>
          <a:prstGeom prst="rect">
            <a:avLst/>
          </a:prstGeom>
          <a:ln>
            <a:prstDash val="lgDash"/>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sl-SI" dirty="0">
                <a:solidFill>
                  <a:schemeClr val="accent6">
                    <a:lumMod val="75000"/>
                  </a:schemeClr>
                </a:solidFill>
              </a:rPr>
              <a:t>V povedi ni izraženega vršilca dejanja. </a:t>
            </a:r>
          </a:p>
        </p:txBody>
      </p:sp>
      <p:pic>
        <p:nvPicPr>
          <p:cNvPr id="1026" name="Picture 2" descr="Posadite svoje drevo - Dominvrt.si">
            <a:extLst>
              <a:ext uri="{FF2B5EF4-FFF2-40B4-BE49-F238E27FC236}">
                <a16:creationId xmlns:a16="http://schemas.microsoft.com/office/drawing/2014/main" id="{DFE906B5-295C-4684-9E89-D52425B7EE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101" y="3003050"/>
            <a:ext cx="3558397" cy="1953889"/>
          </a:xfrm>
          <a:prstGeom prst="rect">
            <a:avLst/>
          </a:prstGeom>
          <a:noFill/>
          <a:extLst>
            <a:ext uri="{909E8E84-426E-40DD-AFC4-6F175D3DCCD1}">
              <a14:hiddenFill xmlns:a14="http://schemas.microsoft.com/office/drawing/2010/main">
                <a:solidFill>
                  <a:srgbClr val="FFFFFF"/>
                </a:solidFill>
              </a14:hiddenFill>
            </a:ext>
          </a:extLst>
        </p:spPr>
      </p:pic>
      <p:sp>
        <p:nvSpPr>
          <p:cNvPr id="19" name="PoljeZBesedilom 18">
            <a:extLst>
              <a:ext uri="{FF2B5EF4-FFF2-40B4-BE49-F238E27FC236}">
                <a16:creationId xmlns:a16="http://schemas.microsoft.com/office/drawing/2014/main" id="{45B27876-DEAA-4CA7-95D9-99A21908D9D9}"/>
              </a:ext>
            </a:extLst>
          </p:cNvPr>
          <p:cNvSpPr txBox="1"/>
          <p:nvPr/>
        </p:nvSpPr>
        <p:spPr>
          <a:xfrm>
            <a:off x="172344" y="195072"/>
            <a:ext cx="11781912" cy="923330"/>
          </a:xfrm>
          <a:prstGeom prst="rect">
            <a:avLst/>
          </a:prstGeom>
          <a:solidFill>
            <a:schemeClr val="accent6">
              <a:lumMod val="60000"/>
              <a:lumOff val="40000"/>
            </a:schemeClr>
          </a:solidFill>
        </p:spPr>
        <p:txBody>
          <a:bodyPr wrap="square" rtlCol="0">
            <a:spAutoFit/>
          </a:bodyPr>
          <a:lstStyle/>
          <a:p>
            <a:endParaRPr lang="sl-SI" dirty="0"/>
          </a:p>
          <a:p>
            <a:pPr algn="ctr"/>
            <a:br>
              <a:rPr lang="sl-SI" dirty="0"/>
            </a:br>
            <a:r>
              <a:rPr lang="sl-SI" dirty="0"/>
              <a:t>V šolski zvezek zapiši naslov </a:t>
            </a:r>
            <a:r>
              <a:rPr lang="sl-SI" b="1" dirty="0"/>
              <a:t>SOPOMENSKI STAVKI</a:t>
            </a:r>
            <a:r>
              <a:rPr lang="sl-SI" dirty="0"/>
              <a:t>. Preberi si spodnjo razlago in jo </a:t>
            </a:r>
            <a:r>
              <a:rPr lang="sl-SI" b="1" dirty="0"/>
              <a:t>prepiši v zvezek</a:t>
            </a:r>
            <a:r>
              <a:rPr lang="sl-SI" dirty="0"/>
              <a:t>.</a:t>
            </a:r>
          </a:p>
        </p:txBody>
      </p:sp>
      <p:pic>
        <p:nvPicPr>
          <p:cNvPr id="21" name="Grafika 20" descr="Odprta knjiga">
            <a:extLst>
              <a:ext uri="{FF2B5EF4-FFF2-40B4-BE49-F238E27FC236}">
                <a16:creationId xmlns:a16="http://schemas.microsoft.com/office/drawing/2014/main" id="{CB4BA08F-0BD4-4D5A-9B82-8CC0533E48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63300" y="195071"/>
            <a:ext cx="465544" cy="553997"/>
          </a:xfrm>
          <a:prstGeom prst="rect">
            <a:avLst/>
          </a:prstGeom>
        </p:spPr>
      </p:pic>
      <p:pic>
        <p:nvPicPr>
          <p:cNvPr id="22" name="Grafika 21" descr="Svinčnik">
            <a:extLst>
              <a:ext uri="{FF2B5EF4-FFF2-40B4-BE49-F238E27FC236}">
                <a16:creationId xmlns:a16="http://schemas.microsoft.com/office/drawing/2014/main" id="{523B92A0-4D47-40C8-9A6B-19431849074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99969" y="376926"/>
            <a:ext cx="384879" cy="369332"/>
          </a:xfrm>
          <a:prstGeom prst="rect">
            <a:avLst/>
          </a:prstGeom>
        </p:spPr>
      </p:pic>
      <p:sp>
        <p:nvSpPr>
          <p:cNvPr id="26" name="PoljeZBesedilom 25">
            <a:extLst>
              <a:ext uri="{FF2B5EF4-FFF2-40B4-BE49-F238E27FC236}">
                <a16:creationId xmlns:a16="http://schemas.microsoft.com/office/drawing/2014/main" id="{91D88D1D-7637-4169-A6B9-CD9F4D57133E}"/>
              </a:ext>
            </a:extLst>
          </p:cNvPr>
          <p:cNvSpPr txBox="1"/>
          <p:nvPr/>
        </p:nvSpPr>
        <p:spPr>
          <a:xfrm>
            <a:off x="4316789" y="2339160"/>
            <a:ext cx="3558408"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sl-SI" dirty="0">
                <a:solidFill>
                  <a:schemeClr val="bg2">
                    <a:lumMod val="50000"/>
                  </a:schemeClr>
                </a:solidFill>
              </a:rPr>
              <a:t>Povedi imata podoben pomen. </a:t>
            </a:r>
          </a:p>
        </p:txBody>
      </p:sp>
      <p:cxnSp>
        <p:nvCxnSpPr>
          <p:cNvPr id="27" name="Raven puščični povezovalnik 26">
            <a:extLst>
              <a:ext uri="{FF2B5EF4-FFF2-40B4-BE49-F238E27FC236}">
                <a16:creationId xmlns:a16="http://schemas.microsoft.com/office/drawing/2014/main" id="{1D8AE644-BEAD-4CA7-B55E-9BCFA49A3927}"/>
              </a:ext>
            </a:extLst>
          </p:cNvPr>
          <p:cNvCxnSpPr>
            <a:stCxn id="26" idx="1"/>
            <a:endCxn id="11" idx="3"/>
          </p:cNvCxnSpPr>
          <p:nvPr/>
        </p:nvCxnSpPr>
        <p:spPr>
          <a:xfrm flipH="1">
            <a:off x="3977641" y="2523826"/>
            <a:ext cx="339148" cy="0"/>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Raven puščični povezovalnik 28">
            <a:extLst>
              <a:ext uri="{FF2B5EF4-FFF2-40B4-BE49-F238E27FC236}">
                <a16:creationId xmlns:a16="http://schemas.microsoft.com/office/drawing/2014/main" id="{73235F69-35B7-49EF-8E05-A24CBDF0DBB6}"/>
              </a:ext>
            </a:extLst>
          </p:cNvPr>
          <p:cNvCxnSpPr>
            <a:stCxn id="26" idx="3"/>
            <a:endCxn id="12" idx="1"/>
          </p:cNvCxnSpPr>
          <p:nvPr/>
        </p:nvCxnSpPr>
        <p:spPr>
          <a:xfrm>
            <a:off x="7875197" y="2523826"/>
            <a:ext cx="339148" cy="0"/>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Raven puščični povezovalnik 30">
            <a:extLst>
              <a:ext uri="{FF2B5EF4-FFF2-40B4-BE49-F238E27FC236}">
                <a16:creationId xmlns:a16="http://schemas.microsoft.com/office/drawing/2014/main" id="{D915226A-53A8-4E1F-8C96-8EFC36FA3AF9}"/>
              </a:ext>
            </a:extLst>
          </p:cNvPr>
          <p:cNvCxnSpPr>
            <a:stCxn id="11" idx="2"/>
            <a:endCxn id="13" idx="0"/>
          </p:cNvCxnSpPr>
          <p:nvPr/>
        </p:nvCxnSpPr>
        <p:spPr>
          <a:xfrm flipH="1">
            <a:off x="2198423" y="2708492"/>
            <a:ext cx="14" cy="463429"/>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Raven puščični povezovalnik 32">
            <a:extLst>
              <a:ext uri="{FF2B5EF4-FFF2-40B4-BE49-F238E27FC236}">
                <a16:creationId xmlns:a16="http://schemas.microsoft.com/office/drawing/2014/main" id="{C3A04081-8850-4390-B103-1798F9FADEB0}"/>
              </a:ext>
            </a:extLst>
          </p:cNvPr>
          <p:cNvCxnSpPr>
            <a:cxnSpLocks/>
            <a:stCxn id="12" idx="2"/>
            <a:endCxn id="14" idx="0"/>
          </p:cNvCxnSpPr>
          <p:nvPr/>
        </p:nvCxnSpPr>
        <p:spPr>
          <a:xfrm flipH="1">
            <a:off x="9993549" y="2708492"/>
            <a:ext cx="1" cy="357744"/>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PoljeZBesedilom 33">
            <a:extLst>
              <a:ext uri="{FF2B5EF4-FFF2-40B4-BE49-F238E27FC236}">
                <a16:creationId xmlns:a16="http://schemas.microsoft.com/office/drawing/2014/main" id="{F59CB251-DD77-49DF-95A2-E75554F510E6}"/>
              </a:ext>
            </a:extLst>
          </p:cNvPr>
          <p:cNvSpPr txBox="1"/>
          <p:nvPr/>
        </p:nvSpPr>
        <p:spPr>
          <a:xfrm>
            <a:off x="419219" y="4127999"/>
            <a:ext cx="3558408" cy="2031325"/>
          </a:xfrm>
          <a:prstGeom prst="rect">
            <a:avLst/>
          </a:prstGeom>
          <a:ln>
            <a:prstDash val="solid"/>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sl-SI" b="1" dirty="0">
                <a:solidFill>
                  <a:schemeClr val="accent6">
                    <a:lumMod val="75000"/>
                  </a:schemeClr>
                </a:solidFill>
              </a:rPr>
              <a:t>TVORNI / AKTIVNI STAVEK (TVORNIK) </a:t>
            </a:r>
          </a:p>
          <a:p>
            <a:pPr algn="ctr"/>
            <a:r>
              <a:rPr lang="sl-SI" dirty="0">
                <a:solidFill>
                  <a:schemeClr val="tx1"/>
                </a:solidFill>
              </a:rPr>
              <a:t>je stavek, v katerem je </a:t>
            </a:r>
            <a:r>
              <a:rPr lang="sl-SI" b="1" dirty="0">
                <a:solidFill>
                  <a:schemeClr val="tx1"/>
                </a:solidFill>
              </a:rPr>
              <a:t>vršilec</a:t>
            </a:r>
            <a:r>
              <a:rPr lang="sl-SI" dirty="0">
                <a:solidFill>
                  <a:schemeClr val="tx1"/>
                </a:solidFill>
              </a:rPr>
              <a:t> </a:t>
            </a:r>
            <a:r>
              <a:rPr lang="sl-SI" b="1" dirty="0">
                <a:solidFill>
                  <a:schemeClr val="tx1"/>
                </a:solidFill>
              </a:rPr>
              <a:t>dejanja</a:t>
            </a:r>
            <a:r>
              <a:rPr lang="sl-SI" dirty="0">
                <a:solidFill>
                  <a:schemeClr val="tx1"/>
                </a:solidFill>
              </a:rPr>
              <a:t> izražen v osebku. Vršilca dejanja lahko prepoznamo tudi v povedku (npr. </a:t>
            </a:r>
            <a:r>
              <a:rPr lang="sl-SI" i="1" dirty="0">
                <a:solidFill>
                  <a:schemeClr val="tx1"/>
                </a:solidFill>
              </a:rPr>
              <a:t>Posadili so drevo</a:t>
            </a:r>
            <a:r>
              <a:rPr lang="sl-SI" dirty="0">
                <a:solidFill>
                  <a:schemeClr val="tx1"/>
                </a:solidFill>
              </a:rPr>
              <a:t>. – oni/učenci).</a:t>
            </a:r>
          </a:p>
        </p:txBody>
      </p:sp>
      <p:sp>
        <p:nvSpPr>
          <p:cNvPr id="35" name="PoljeZBesedilom 34">
            <a:extLst>
              <a:ext uri="{FF2B5EF4-FFF2-40B4-BE49-F238E27FC236}">
                <a16:creationId xmlns:a16="http://schemas.microsoft.com/office/drawing/2014/main" id="{DC68C19C-6ACC-4BDC-829A-60D16381C3DC}"/>
              </a:ext>
            </a:extLst>
          </p:cNvPr>
          <p:cNvSpPr txBox="1"/>
          <p:nvPr/>
        </p:nvSpPr>
        <p:spPr>
          <a:xfrm>
            <a:off x="8214346" y="3979994"/>
            <a:ext cx="3558408" cy="2585323"/>
          </a:xfrm>
          <a:prstGeom prst="rect">
            <a:avLst/>
          </a:prstGeom>
          <a:ln>
            <a:prstDash val="solid"/>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sl-SI" b="1" dirty="0">
                <a:solidFill>
                  <a:schemeClr val="accent6">
                    <a:lumMod val="75000"/>
                  </a:schemeClr>
                </a:solidFill>
              </a:rPr>
              <a:t>TRPNI / PASIVNI STAVEK (TRPNIK) </a:t>
            </a:r>
          </a:p>
          <a:p>
            <a:pPr algn="ctr"/>
            <a:r>
              <a:rPr lang="sl-SI" dirty="0">
                <a:solidFill>
                  <a:schemeClr val="tx1"/>
                </a:solidFill>
              </a:rPr>
              <a:t>je stavek, v katerem </a:t>
            </a:r>
            <a:r>
              <a:rPr lang="sl-SI" b="1" dirty="0">
                <a:solidFill>
                  <a:schemeClr val="tx1"/>
                </a:solidFill>
              </a:rPr>
              <a:t>vršilec</a:t>
            </a:r>
            <a:r>
              <a:rPr lang="sl-SI" dirty="0">
                <a:solidFill>
                  <a:schemeClr val="tx1"/>
                </a:solidFill>
              </a:rPr>
              <a:t> </a:t>
            </a:r>
            <a:r>
              <a:rPr lang="sl-SI" b="1" dirty="0">
                <a:solidFill>
                  <a:schemeClr val="tx1"/>
                </a:solidFill>
              </a:rPr>
              <a:t>dejanja</a:t>
            </a:r>
            <a:r>
              <a:rPr lang="sl-SI" dirty="0">
                <a:solidFill>
                  <a:schemeClr val="tx1"/>
                </a:solidFill>
              </a:rPr>
              <a:t> ni izražen. V osebku povemo, kaj je pri dejanju nastalo oziroma koga ali kaj je dejanje prizadelo. Tvorimo ga takrat, kadar ne poznamo vršilca dejanja oziroma ga ne želimo razkriti ali pa se nam ne zdi </a:t>
            </a:r>
          </a:p>
          <a:p>
            <a:pPr algn="ctr"/>
            <a:r>
              <a:rPr lang="sl-SI" dirty="0">
                <a:solidFill>
                  <a:schemeClr val="tx1"/>
                </a:solidFill>
              </a:rPr>
              <a:t>pomemben. </a:t>
            </a:r>
          </a:p>
        </p:txBody>
      </p:sp>
    </p:spTree>
    <p:extLst>
      <p:ext uri="{BB962C8B-B14F-4D97-AF65-F5344CB8AC3E}">
        <p14:creationId xmlns:p14="http://schemas.microsoft.com/office/powerpoint/2010/main" val="17871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7F8F8B8-49C5-4E37-83D2-B2ED1AF4343F}"/>
              </a:ext>
            </a:extLst>
          </p:cNvPr>
          <p:cNvSpPr txBox="1">
            <a:spLocks/>
          </p:cNvSpPr>
          <p:nvPr/>
        </p:nvSpPr>
        <p:spPr>
          <a:xfrm flipH="1">
            <a:off x="0" y="0"/>
            <a:ext cx="237744" cy="6858000"/>
          </a:xfrm>
          <a:prstGeom prst="rect">
            <a:avLst/>
          </a:prstGeom>
          <a:solidFill>
            <a:schemeClr val="accent6">
              <a:lumMod val="60000"/>
              <a:lumOff val="4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sl-SI" b="1" dirty="0"/>
          </a:p>
        </p:txBody>
      </p:sp>
      <p:sp>
        <p:nvSpPr>
          <p:cNvPr id="3" name="Naslov 1">
            <a:extLst>
              <a:ext uri="{FF2B5EF4-FFF2-40B4-BE49-F238E27FC236}">
                <a16:creationId xmlns:a16="http://schemas.microsoft.com/office/drawing/2014/main" id="{D0368427-1A27-4115-BAAC-CE1A0ED61D92}"/>
              </a:ext>
            </a:extLst>
          </p:cNvPr>
          <p:cNvSpPr txBox="1">
            <a:spLocks/>
          </p:cNvSpPr>
          <p:nvPr/>
        </p:nvSpPr>
        <p:spPr>
          <a:xfrm flipH="1">
            <a:off x="11954256" y="0"/>
            <a:ext cx="237744" cy="6858000"/>
          </a:xfrm>
          <a:prstGeom prst="rect">
            <a:avLst/>
          </a:prstGeom>
          <a:solidFill>
            <a:schemeClr val="accent6">
              <a:lumMod val="60000"/>
              <a:lumOff val="4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sl-SI" b="1" dirty="0"/>
          </a:p>
        </p:txBody>
      </p:sp>
      <p:sp>
        <p:nvSpPr>
          <p:cNvPr id="5" name="PoljeZBesedilom 4">
            <a:extLst>
              <a:ext uri="{FF2B5EF4-FFF2-40B4-BE49-F238E27FC236}">
                <a16:creationId xmlns:a16="http://schemas.microsoft.com/office/drawing/2014/main" id="{2E112450-0D1D-4896-95B0-03A3DA2CEFE3}"/>
              </a:ext>
            </a:extLst>
          </p:cNvPr>
          <p:cNvSpPr txBox="1"/>
          <p:nvPr/>
        </p:nvSpPr>
        <p:spPr>
          <a:xfrm>
            <a:off x="172344" y="820650"/>
            <a:ext cx="11781912" cy="369332"/>
          </a:xfrm>
          <a:prstGeom prst="rect">
            <a:avLst/>
          </a:prstGeom>
          <a:solidFill>
            <a:schemeClr val="accent6">
              <a:lumMod val="60000"/>
              <a:lumOff val="40000"/>
            </a:schemeClr>
          </a:solidFill>
        </p:spPr>
        <p:txBody>
          <a:bodyPr wrap="square" rtlCol="0">
            <a:spAutoFit/>
          </a:bodyPr>
          <a:lstStyle/>
          <a:p>
            <a:pPr algn="ctr"/>
            <a:r>
              <a:rPr lang="sl-SI" dirty="0"/>
              <a:t>Reši naloge </a:t>
            </a:r>
            <a:r>
              <a:rPr lang="sl-SI" b="1" dirty="0"/>
              <a:t>od 1. do 5. </a:t>
            </a:r>
            <a:r>
              <a:rPr lang="sl-SI" dirty="0"/>
              <a:t>v delovnem zvezku (2. del) </a:t>
            </a:r>
            <a:r>
              <a:rPr lang="sl-SI" b="1" dirty="0"/>
              <a:t>na straneh od 58 do 60</a:t>
            </a:r>
            <a:r>
              <a:rPr lang="sl-SI" dirty="0"/>
              <a:t>.</a:t>
            </a:r>
          </a:p>
        </p:txBody>
      </p:sp>
      <p:sp>
        <p:nvSpPr>
          <p:cNvPr id="6" name="PoljeZBesedilom 5">
            <a:extLst>
              <a:ext uri="{FF2B5EF4-FFF2-40B4-BE49-F238E27FC236}">
                <a16:creationId xmlns:a16="http://schemas.microsoft.com/office/drawing/2014/main" id="{3C32D062-01CB-4C1E-B937-D9705C1B0955}"/>
              </a:ext>
            </a:extLst>
          </p:cNvPr>
          <p:cNvSpPr txBox="1"/>
          <p:nvPr/>
        </p:nvSpPr>
        <p:spPr>
          <a:xfrm>
            <a:off x="749808" y="1938528"/>
            <a:ext cx="10853928" cy="369332"/>
          </a:xfrm>
          <a:prstGeom prst="rect">
            <a:avLst/>
          </a:prstGeom>
          <a:noFill/>
        </p:spPr>
        <p:txBody>
          <a:bodyPr wrap="square" rtlCol="0">
            <a:spAutoFit/>
          </a:bodyPr>
          <a:lstStyle/>
          <a:p>
            <a:pPr algn="ctr"/>
            <a:r>
              <a:rPr lang="sl-SI" dirty="0"/>
              <a:t>Med reševanjem nalog v delovnem zvezku si pomagaj še s spodnjo razlago, ki jo prav tako </a:t>
            </a:r>
            <a:r>
              <a:rPr lang="sl-SI" b="1" dirty="0"/>
              <a:t>prepiši v zvezek</a:t>
            </a:r>
            <a:r>
              <a:rPr lang="sl-SI" dirty="0"/>
              <a:t>. </a:t>
            </a:r>
          </a:p>
        </p:txBody>
      </p:sp>
      <p:pic>
        <p:nvPicPr>
          <p:cNvPr id="7" name="Grafika 6" descr="Odprta knjiga">
            <a:extLst>
              <a:ext uri="{FF2B5EF4-FFF2-40B4-BE49-F238E27FC236}">
                <a16:creationId xmlns:a16="http://schemas.microsoft.com/office/drawing/2014/main" id="{DA243D21-A950-41EA-B17B-068E9AB3ED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63228" y="1313474"/>
            <a:ext cx="465544" cy="553997"/>
          </a:xfrm>
          <a:prstGeom prst="rect">
            <a:avLst/>
          </a:prstGeom>
        </p:spPr>
      </p:pic>
      <p:pic>
        <p:nvPicPr>
          <p:cNvPr id="8" name="Grafika 7" descr="Svinčnik">
            <a:extLst>
              <a:ext uri="{FF2B5EF4-FFF2-40B4-BE49-F238E27FC236}">
                <a16:creationId xmlns:a16="http://schemas.microsoft.com/office/drawing/2014/main" id="{06A05713-38E3-4AED-8266-15954CB39F4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76772" y="1498139"/>
            <a:ext cx="384879" cy="369332"/>
          </a:xfrm>
          <a:prstGeom prst="rect">
            <a:avLst/>
          </a:prstGeom>
        </p:spPr>
      </p:pic>
      <p:sp>
        <p:nvSpPr>
          <p:cNvPr id="9" name="PoljeZBesedilom 8">
            <a:extLst>
              <a:ext uri="{FF2B5EF4-FFF2-40B4-BE49-F238E27FC236}">
                <a16:creationId xmlns:a16="http://schemas.microsoft.com/office/drawing/2014/main" id="{D018DF76-A159-40E7-962D-B882B7A88D31}"/>
              </a:ext>
            </a:extLst>
          </p:cNvPr>
          <p:cNvSpPr txBox="1"/>
          <p:nvPr/>
        </p:nvSpPr>
        <p:spPr>
          <a:xfrm>
            <a:off x="1252728" y="2505456"/>
            <a:ext cx="9875520" cy="3970318"/>
          </a:xfrm>
          <a:prstGeom prst="rect">
            <a:avLst/>
          </a:prstGeom>
          <a:noFill/>
        </p:spPr>
        <p:txBody>
          <a:bodyPr wrap="square" rtlCol="0">
            <a:spAutoFit/>
          </a:bodyPr>
          <a:lstStyle/>
          <a:p>
            <a:pPr algn="ctr"/>
            <a:r>
              <a:rPr lang="sl-SI" b="1" dirty="0"/>
              <a:t>KAKO TVORIMO TRPNE/PASIVNE STAVKE?</a:t>
            </a:r>
          </a:p>
          <a:p>
            <a:pPr algn="ctr"/>
            <a:br>
              <a:rPr lang="sl-SI" dirty="0"/>
            </a:br>
            <a:r>
              <a:rPr lang="sl-SI" dirty="0">
                <a:solidFill>
                  <a:schemeClr val="accent6">
                    <a:lumMod val="75000"/>
                  </a:schemeClr>
                </a:solidFill>
              </a:rPr>
              <a:t>TVORNI STAVEK</a:t>
            </a:r>
          </a:p>
          <a:p>
            <a:pPr algn="ctr"/>
            <a:r>
              <a:rPr lang="sl-SI" i="1" dirty="0"/>
              <a:t>Delavci bodo do večera pripravili oder.</a:t>
            </a:r>
          </a:p>
          <a:p>
            <a:pPr algn="ctr"/>
            <a:endParaRPr lang="sl-SI" dirty="0"/>
          </a:p>
          <a:p>
            <a:pPr algn="ctr"/>
            <a:endParaRPr lang="sl-SI" dirty="0"/>
          </a:p>
          <a:p>
            <a:pPr algn="ctr"/>
            <a:r>
              <a:rPr lang="sl-SI" dirty="0">
                <a:solidFill>
                  <a:schemeClr val="accent6">
                    <a:lumMod val="75000"/>
                  </a:schemeClr>
                </a:solidFill>
              </a:rPr>
              <a:t>TRPNI STAVEK</a:t>
            </a:r>
          </a:p>
          <a:p>
            <a:pPr algn="ctr"/>
            <a:r>
              <a:rPr lang="sl-SI" dirty="0"/>
              <a:t>Izpustimo vršilca dejanja v osebku. </a:t>
            </a:r>
          </a:p>
          <a:p>
            <a:pPr algn="ctr"/>
            <a:r>
              <a:rPr lang="sl-SI" dirty="0"/>
              <a:t>V osebek damo to, kar je nastalo po dejanju oz. koga ali kaj je dejanje prizadelo. </a:t>
            </a:r>
          </a:p>
          <a:p>
            <a:pPr algn="ctr"/>
            <a:r>
              <a:rPr lang="sl-SI" dirty="0"/>
              <a:t>Osebno glagolsko obliko v povedku preoblikujemo v obliko, ki se konča na </a:t>
            </a:r>
            <a:r>
              <a:rPr lang="sl-SI" b="1" dirty="0"/>
              <a:t>-t</a:t>
            </a:r>
            <a:r>
              <a:rPr lang="sl-SI" dirty="0"/>
              <a:t> ali </a:t>
            </a:r>
            <a:r>
              <a:rPr lang="sl-SI" b="1" dirty="0"/>
              <a:t>-n</a:t>
            </a:r>
            <a:br>
              <a:rPr lang="sl-SI" dirty="0"/>
            </a:br>
            <a:r>
              <a:rPr lang="sl-SI" dirty="0"/>
              <a:t>(</a:t>
            </a:r>
            <a:r>
              <a:rPr lang="sl-SI" i="1" dirty="0"/>
              <a:t>bodo pripravili</a:t>
            </a:r>
            <a:r>
              <a:rPr lang="sl-SI" i="1" dirty="0">
                <a:sym typeface="Wingdings 3" panose="05040102010807070707" pitchFamily="18" charset="2"/>
              </a:rPr>
              <a:t></a:t>
            </a:r>
            <a:r>
              <a:rPr lang="sl-SI" i="1" dirty="0"/>
              <a:t> </a:t>
            </a:r>
            <a:r>
              <a:rPr lang="sl-SI" b="1" i="1" dirty="0"/>
              <a:t>bo pripravljen</a:t>
            </a:r>
            <a:r>
              <a:rPr lang="sl-SI" dirty="0"/>
              <a:t>) in zapišemo novo poved. </a:t>
            </a:r>
          </a:p>
          <a:p>
            <a:pPr algn="ctr"/>
            <a:br>
              <a:rPr lang="sl-SI" dirty="0"/>
            </a:br>
            <a:r>
              <a:rPr lang="sl-SI" i="1" dirty="0"/>
              <a:t>Oder bo pripravljen do večera. </a:t>
            </a:r>
          </a:p>
          <a:p>
            <a:pPr algn="ctr"/>
            <a:endParaRPr lang="sl-SI" dirty="0"/>
          </a:p>
        </p:txBody>
      </p:sp>
      <p:sp>
        <p:nvSpPr>
          <p:cNvPr id="10" name="Puščica: dol 9">
            <a:extLst>
              <a:ext uri="{FF2B5EF4-FFF2-40B4-BE49-F238E27FC236}">
                <a16:creationId xmlns:a16="http://schemas.microsoft.com/office/drawing/2014/main" id="{8C96AE4F-8208-4218-953D-B008A2C631C4}"/>
              </a:ext>
            </a:extLst>
          </p:cNvPr>
          <p:cNvSpPr/>
          <p:nvPr/>
        </p:nvSpPr>
        <p:spPr>
          <a:xfrm>
            <a:off x="6176772" y="3694176"/>
            <a:ext cx="68580" cy="320040"/>
          </a:xfrm>
          <a:prstGeom prst="downArrow">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278951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453B7A9-2480-4BA2-BE7A-305A2055B3BF}"/>
              </a:ext>
            </a:extLst>
          </p:cNvPr>
          <p:cNvSpPr txBox="1">
            <a:spLocks/>
          </p:cNvSpPr>
          <p:nvPr/>
        </p:nvSpPr>
        <p:spPr>
          <a:xfrm flipH="1">
            <a:off x="0" y="0"/>
            <a:ext cx="237744" cy="6858000"/>
          </a:xfrm>
          <a:prstGeom prst="rect">
            <a:avLst/>
          </a:prstGeom>
          <a:solidFill>
            <a:schemeClr val="accent6">
              <a:lumMod val="60000"/>
              <a:lumOff val="4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sl-SI" b="1" dirty="0"/>
          </a:p>
        </p:txBody>
      </p:sp>
      <p:sp>
        <p:nvSpPr>
          <p:cNvPr id="3" name="Naslov 1">
            <a:extLst>
              <a:ext uri="{FF2B5EF4-FFF2-40B4-BE49-F238E27FC236}">
                <a16:creationId xmlns:a16="http://schemas.microsoft.com/office/drawing/2014/main" id="{4B804A2E-9EC7-4DBD-8C93-A7E7D1B22D2A}"/>
              </a:ext>
            </a:extLst>
          </p:cNvPr>
          <p:cNvSpPr txBox="1">
            <a:spLocks/>
          </p:cNvSpPr>
          <p:nvPr/>
        </p:nvSpPr>
        <p:spPr>
          <a:xfrm flipH="1">
            <a:off x="12073128" y="0"/>
            <a:ext cx="237744" cy="6858000"/>
          </a:xfrm>
          <a:prstGeom prst="rect">
            <a:avLst/>
          </a:prstGeom>
          <a:solidFill>
            <a:schemeClr val="accent6">
              <a:lumMod val="60000"/>
              <a:lumOff val="4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sl-SI" b="1" dirty="0"/>
          </a:p>
        </p:txBody>
      </p:sp>
      <p:sp>
        <p:nvSpPr>
          <p:cNvPr id="5" name="PoljeZBesedilom 4">
            <a:extLst>
              <a:ext uri="{FF2B5EF4-FFF2-40B4-BE49-F238E27FC236}">
                <a16:creationId xmlns:a16="http://schemas.microsoft.com/office/drawing/2014/main" id="{64C0BE2C-D21C-4C5A-8836-6CF3059E43B1}"/>
              </a:ext>
            </a:extLst>
          </p:cNvPr>
          <p:cNvSpPr txBox="1"/>
          <p:nvPr/>
        </p:nvSpPr>
        <p:spPr>
          <a:xfrm>
            <a:off x="237744" y="706088"/>
            <a:ext cx="12019656" cy="1477328"/>
          </a:xfrm>
          <a:prstGeom prst="rect">
            <a:avLst/>
          </a:prstGeom>
          <a:solidFill>
            <a:schemeClr val="accent6">
              <a:lumMod val="60000"/>
              <a:lumOff val="40000"/>
            </a:schemeClr>
          </a:solidFill>
        </p:spPr>
        <p:txBody>
          <a:bodyPr wrap="square" rtlCol="0">
            <a:spAutoFit/>
          </a:bodyPr>
          <a:lstStyle/>
          <a:p>
            <a:pPr algn="ctr"/>
            <a:br>
              <a:rPr lang="sl-SI" dirty="0"/>
            </a:br>
            <a:r>
              <a:rPr lang="sl-SI" dirty="0"/>
              <a:t>Reši še preostale naloge v delovnem zvezku (2. del): </a:t>
            </a:r>
            <a:r>
              <a:rPr lang="sl-SI" b="1" dirty="0"/>
              <a:t>od 6. do 13.</a:t>
            </a:r>
            <a:r>
              <a:rPr lang="sl-SI" dirty="0"/>
              <a:t> na </a:t>
            </a:r>
            <a:r>
              <a:rPr lang="sl-SI" b="1" dirty="0"/>
              <a:t>straneh od 60 do 63</a:t>
            </a:r>
            <a:r>
              <a:rPr lang="sl-SI" dirty="0"/>
              <a:t>.</a:t>
            </a:r>
          </a:p>
          <a:p>
            <a:pPr algn="ctr"/>
            <a:br>
              <a:rPr lang="sl-SI" b="1" u="sng" dirty="0"/>
            </a:br>
            <a:r>
              <a:rPr lang="sl-SI" b="1" u="sng" dirty="0"/>
              <a:t>Vse naloge, ki si jih rešil/-a v delovnem zvezku (1. in 2. ura) pošlji svoji učiteljici slovenščine. </a:t>
            </a:r>
          </a:p>
          <a:p>
            <a:pPr algn="ctr"/>
            <a:endParaRPr lang="sl-SI" dirty="0"/>
          </a:p>
        </p:txBody>
      </p:sp>
      <p:sp>
        <p:nvSpPr>
          <p:cNvPr id="6" name="PoljeZBesedilom 5">
            <a:extLst>
              <a:ext uri="{FF2B5EF4-FFF2-40B4-BE49-F238E27FC236}">
                <a16:creationId xmlns:a16="http://schemas.microsoft.com/office/drawing/2014/main" id="{4FC5755C-568B-40EB-9544-880C5BAE5DD6}"/>
              </a:ext>
            </a:extLst>
          </p:cNvPr>
          <p:cNvSpPr txBox="1"/>
          <p:nvPr/>
        </p:nvSpPr>
        <p:spPr>
          <a:xfrm>
            <a:off x="435864" y="2422481"/>
            <a:ext cx="11320272" cy="4247317"/>
          </a:xfrm>
          <a:prstGeom prst="rect">
            <a:avLst/>
          </a:prstGeom>
          <a:noFill/>
        </p:spPr>
        <p:txBody>
          <a:bodyPr wrap="square" rtlCol="0">
            <a:spAutoFit/>
          </a:bodyPr>
          <a:lstStyle/>
          <a:p>
            <a:pPr algn="ctr"/>
            <a:r>
              <a:rPr lang="sl-SI" b="1">
                <a:solidFill>
                  <a:schemeClr val="accent6">
                    <a:lumMod val="50000"/>
                  </a:schemeClr>
                </a:solidFill>
              </a:rPr>
              <a:t>UTRJEVANJE ZA VEDOŽELJNE </a:t>
            </a:r>
            <a:endParaRPr lang="sl-SI" b="1" dirty="0"/>
          </a:p>
          <a:p>
            <a:pPr algn="ctr"/>
            <a:r>
              <a:rPr lang="sl-SI" dirty="0"/>
              <a:t>(PREPIS V ZVEZEK)</a:t>
            </a:r>
          </a:p>
          <a:p>
            <a:pPr algn="ctr"/>
            <a:endParaRPr lang="sl-SI" dirty="0"/>
          </a:p>
          <a:p>
            <a:pPr algn="ctr"/>
            <a:r>
              <a:rPr lang="sl-SI" dirty="0"/>
              <a:t>V zvezku si oblikuj preglednico s tvornimi in trpnimi stavki.</a:t>
            </a:r>
          </a:p>
          <a:p>
            <a:pPr algn="ctr"/>
            <a:endParaRPr lang="sl-SI" dirty="0"/>
          </a:p>
          <a:p>
            <a:pPr algn="ctr"/>
            <a:r>
              <a:rPr lang="sl-SI" dirty="0"/>
              <a:t> </a:t>
            </a:r>
          </a:p>
          <a:p>
            <a:pPr algn="ctr"/>
            <a:endParaRPr lang="sl-SI" dirty="0"/>
          </a:p>
          <a:p>
            <a:pPr algn="ctr"/>
            <a:endParaRPr lang="sl-SI" dirty="0"/>
          </a:p>
          <a:p>
            <a:pPr algn="ctr"/>
            <a:r>
              <a:rPr lang="sl-SI" dirty="0"/>
              <a:t>Spodnje povedi razvrsti na ustrezno mesto v preglednico.</a:t>
            </a:r>
          </a:p>
          <a:p>
            <a:pPr algn="ctr"/>
            <a:endParaRPr lang="sl-SI" dirty="0"/>
          </a:p>
          <a:p>
            <a:pPr algn="ctr"/>
            <a:r>
              <a:rPr lang="sl-SI" i="1" dirty="0">
                <a:solidFill>
                  <a:schemeClr val="bg1">
                    <a:lumMod val="50000"/>
                  </a:schemeClr>
                </a:solidFill>
                <a:latin typeface="+mj-lt"/>
              </a:rPr>
              <a:t>Komisija je na razgovor povabila pet kandidatov za zasedbo delovnega mesta. Ti so se odzvali povabilu. Na razgovoru je vsak izmed njih rešil test. Najbolje se je izkazal le en kandidat. Odločitev je bila tako sprejeta. Ostalim kandidatom je bilo poslano obvestilo o neizbiri. V njem je bil razložen tudi postopek sprejema na delovno mesto. Neizbrani kandidati se na sklep podjetja niso pritožili.</a:t>
            </a:r>
            <a:endParaRPr lang="sl-SI" dirty="0">
              <a:solidFill>
                <a:schemeClr val="bg1">
                  <a:lumMod val="50000"/>
                </a:schemeClr>
              </a:solidFill>
              <a:latin typeface="+mj-lt"/>
            </a:endParaRPr>
          </a:p>
          <a:p>
            <a:pPr algn="ctr"/>
            <a:endParaRPr lang="sl-SI" dirty="0"/>
          </a:p>
        </p:txBody>
      </p:sp>
      <p:graphicFrame>
        <p:nvGraphicFramePr>
          <p:cNvPr id="7" name="Tabela 7">
            <a:extLst>
              <a:ext uri="{FF2B5EF4-FFF2-40B4-BE49-F238E27FC236}">
                <a16:creationId xmlns:a16="http://schemas.microsoft.com/office/drawing/2014/main" id="{B5C42D38-D5AC-4FEC-8876-556EE77B6057}"/>
              </a:ext>
            </a:extLst>
          </p:cNvPr>
          <p:cNvGraphicFramePr>
            <a:graphicFrameLocks noGrp="1"/>
          </p:cNvGraphicFramePr>
          <p:nvPr>
            <p:extLst>
              <p:ext uri="{D42A27DB-BD31-4B8C-83A1-F6EECF244321}">
                <p14:modId xmlns:p14="http://schemas.microsoft.com/office/powerpoint/2010/main" val="1218721586"/>
              </p:ext>
            </p:extLst>
          </p:nvPr>
        </p:nvGraphicFramePr>
        <p:xfrm>
          <a:off x="658368" y="3685032"/>
          <a:ext cx="10927080" cy="736600"/>
        </p:xfrm>
        <a:graphic>
          <a:graphicData uri="http://schemas.openxmlformats.org/drawingml/2006/table">
            <a:tbl>
              <a:tblPr firstRow="1" bandRow="1">
                <a:tableStyleId>{5940675A-B579-460E-94D1-54222C63F5DA}</a:tableStyleId>
              </a:tblPr>
              <a:tblGrid>
                <a:gridCol w="5463540">
                  <a:extLst>
                    <a:ext uri="{9D8B030D-6E8A-4147-A177-3AD203B41FA5}">
                      <a16:colId xmlns:a16="http://schemas.microsoft.com/office/drawing/2014/main" val="1413817858"/>
                    </a:ext>
                  </a:extLst>
                </a:gridCol>
                <a:gridCol w="5463540">
                  <a:extLst>
                    <a:ext uri="{9D8B030D-6E8A-4147-A177-3AD203B41FA5}">
                      <a16:colId xmlns:a16="http://schemas.microsoft.com/office/drawing/2014/main" val="2115017303"/>
                    </a:ext>
                  </a:extLst>
                </a:gridCol>
              </a:tblGrid>
              <a:tr h="212682">
                <a:tc>
                  <a:txBody>
                    <a:bodyPr/>
                    <a:lstStyle/>
                    <a:p>
                      <a:pPr algn="ctr"/>
                      <a:r>
                        <a:rPr lang="sl-SI" b="1" dirty="0"/>
                        <a:t>TVORNI STAVKI</a:t>
                      </a:r>
                    </a:p>
                  </a:txBody>
                  <a:tcPr/>
                </a:tc>
                <a:tc>
                  <a:txBody>
                    <a:bodyPr/>
                    <a:lstStyle/>
                    <a:p>
                      <a:pPr algn="ctr"/>
                      <a:r>
                        <a:rPr lang="sl-SI" b="1" dirty="0"/>
                        <a:t>TRPNI STAVKI</a:t>
                      </a:r>
                    </a:p>
                  </a:txBody>
                  <a:tcPr/>
                </a:tc>
                <a:extLst>
                  <a:ext uri="{0D108BD9-81ED-4DB2-BD59-A6C34878D82A}">
                    <a16:rowId xmlns:a16="http://schemas.microsoft.com/office/drawing/2014/main" val="3421614047"/>
                  </a:ext>
                </a:extLst>
              </a:tr>
              <a:tr h="370840">
                <a:tc>
                  <a:txBody>
                    <a:bodyPr/>
                    <a:lstStyle/>
                    <a:p>
                      <a:endParaRPr lang="sl-SI" dirty="0"/>
                    </a:p>
                  </a:txBody>
                  <a:tcPr/>
                </a:tc>
                <a:tc>
                  <a:txBody>
                    <a:bodyPr/>
                    <a:lstStyle/>
                    <a:p>
                      <a:endParaRPr lang="sl-SI" dirty="0"/>
                    </a:p>
                  </a:txBody>
                  <a:tcPr/>
                </a:tc>
                <a:extLst>
                  <a:ext uri="{0D108BD9-81ED-4DB2-BD59-A6C34878D82A}">
                    <a16:rowId xmlns:a16="http://schemas.microsoft.com/office/drawing/2014/main" val="1729477739"/>
                  </a:ext>
                </a:extLst>
              </a:tr>
            </a:tbl>
          </a:graphicData>
        </a:graphic>
      </p:graphicFrame>
    </p:spTree>
    <p:extLst>
      <p:ext uri="{BB962C8B-B14F-4D97-AF65-F5344CB8AC3E}">
        <p14:creationId xmlns:p14="http://schemas.microsoft.com/office/powerpoint/2010/main" val="2983472226"/>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469</Words>
  <Application>Microsoft Office PowerPoint</Application>
  <PresentationFormat>Širokozaslonsko</PresentationFormat>
  <Paragraphs>47</Paragraphs>
  <Slides>4</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4</vt:i4>
      </vt:variant>
    </vt:vector>
  </HeadingPairs>
  <TitlesOfParts>
    <vt:vector size="8" baseType="lpstr">
      <vt:lpstr>Arial</vt:lpstr>
      <vt:lpstr>Calibri</vt:lpstr>
      <vt:lpstr>Calibri Light</vt:lpstr>
      <vt:lpstr>Officeova tema</vt:lpstr>
      <vt:lpstr>           SOPOMENSKI STAVKI </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SOPOMENSKI STAVKI </dc:title>
  <dc:creator>Tina Eremić</dc:creator>
  <cp:lastModifiedBy>Tina</cp:lastModifiedBy>
  <cp:revision>22</cp:revision>
  <dcterms:created xsi:type="dcterms:W3CDTF">2020-05-03T10:09:04Z</dcterms:created>
  <dcterms:modified xsi:type="dcterms:W3CDTF">2020-05-09T21:41:25Z</dcterms:modified>
</cp:coreProperties>
</file>