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64" r:id="rId4"/>
    <p:sldId id="259" r:id="rId5"/>
    <p:sldId id="260" r:id="rId6"/>
    <p:sldId id="262" r:id="rId7"/>
    <p:sldId id="265" r:id="rId8"/>
    <p:sldId id="266" r:id="rId9"/>
    <p:sldId id="267" r:id="rId10"/>
    <p:sldId id="268" r:id="rId11"/>
    <p:sldId id="270" r:id="rId12"/>
    <p:sldId id="272" r:id="rId13"/>
    <p:sldId id="271" r:id="rId14"/>
    <p:sldId id="273" r:id="rId15"/>
    <p:sldId id="269" r:id="rId16"/>
    <p:sldId id="263" r:id="rId17"/>
    <p:sldId id="261" r:id="rId18"/>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dsek brez naslova" id="{EE1AEC4F-A82D-4ADD-A980-7AC12E6EE147}">
          <p14:sldIdLst>
            <p14:sldId id="258"/>
            <p14:sldId id="256"/>
            <p14:sldId id="264"/>
            <p14:sldId id="259"/>
            <p14:sldId id="260"/>
            <p14:sldId id="262"/>
            <p14:sldId id="265"/>
            <p14:sldId id="266"/>
            <p14:sldId id="267"/>
            <p14:sldId id="268"/>
            <p14:sldId id="270"/>
            <p14:sldId id="272"/>
            <p14:sldId id="271"/>
            <p14:sldId id="273"/>
            <p14:sldId id="269"/>
            <p14:sldId id="263"/>
            <p14:sldId id="26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98D4"/>
    <a:srgbClr val="507B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rez sloga, mreža tabele">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5" d="100"/>
          <a:sy n="105" d="100"/>
        </p:scale>
        <p:origin x="120"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45CB072-B33D-4CBE-AD85-8E5532DD3480}"/>
              </a:ext>
            </a:extLst>
          </p:cNvPr>
          <p:cNvSpPr>
            <a:spLocks noGrp="1"/>
          </p:cNvSpPr>
          <p:nvPr>
            <p:ph type="ctrTitle"/>
          </p:nvPr>
        </p:nvSpPr>
        <p:spPr>
          <a:xfrm>
            <a:off x="1524000" y="1122363"/>
            <a:ext cx="9144000" cy="2387600"/>
          </a:xfrm>
        </p:spPr>
        <p:txBody>
          <a:bodyPr anchor="b"/>
          <a:lstStyle>
            <a:lvl1pPr algn="ctr">
              <a:defRPr sz="6000"/>
            </a:lvl1pPr>
          </a:lstStyle>
          <a:p>
            <a:r>
              <a:rPr lang="sl-SI"/>
              <a:t>Kliknite, če želite urediti slog naslova matrice</a:t>
            </a:r>
          </a:p>
        </p:txBody>
      </p:sp>
      <p:sp>
        <p:nvSpPr>
          <p:cNvPr id="3" name="Podnaslov 2">
            <a:extLst>
              <a:ext uri="{FF2B5EF4-FFF2-40B4-BE49-F238E27FC236}">
                <a16:creationId xmlns:a16="http://schemas.microsoft.com/office/drawing/2014/main" id="{1DFE8A4A-7ECC-4311-945B-76E257B490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če želite urediti slog podnaslova matrice</a:t>
            </a:r>
          </a:p>
        </p:txBody>
      </p:sp>
      <p:sp>
        <p:nvSpPr>
          <p:cNvPr id="4" name="Označba mesta datuma 3">
            <a:extLst>
              <a:ext uri="{FF2B5EF4-FFF2-40B4-BE49-F238E27FC236}">
                <a16:creationId xmlns:a16="http://schemas.microsoft.com/office/drawing/2014/main" id="{9F72711E-A815-43EB-9A67-12E34DB4E3C1}"/>
              </a:ext>
            </a:extLst>
          </p:cNvPr>
          <p:cNvSpPr>
            <a:spLocks noGrp="1"/>
          </p:cNvSpPr>
          <p:nvPr>
            <p:ph type="dt" sz="half" idx="10"/>
          </p:nvPr>
        </p:nvSpPr>
        <p:spPr/>
        <p:txBody>
          <a:bodyPr/>
          <a:lstStyle/>
          <a:p>
            <a:fld id="{7BB0920B-BC33-437B-9C8D-F39173B9A437}" type="datetimeFigureOut">
              <a:rPr lang="sl-SI" smtClean="0"/>
              <a:t>10.5.2020</a:t>
            </a:fld>
            <a:endParaRPr lang="sl-SI"/>
          </a:p>
        </p:txBody>
      </p:sp>
      <p:sp>
        <p:nvSpPr>
          <p:cNvPr id="5" name="Označba mesta noge 4">
            <a:extLst>
              <a:ext uri="{FF2B5EF4-FFF2-40B4-BE49-F238E27FC236}">
                <a16:creationId xmlns:a16="http://schemas.microsoft.com/office/drawing/2014/main" id="{E69C06A2-91AC-4844-B11F-FC353646890F}"/>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1AFE703A-7A97-473B-B9A5-8586F5149F11}"/>
              </a:ext>
            </a:extLst>
          </p:cNvPr>
          <p:cNvSpPr>
            <a:spLocks noGrp="1"/>
          </p:cNvSpPr>
          <p:nvPr>
            <p:ph type="sldNum" sz="quarter" idx="12"/>
          </p:nvPr>
        </p:nvSpPr>
        <p:spPr/>
        <p:txBody>
          <a:bodyPr/>
          <a:lstStyle/>
          <a:p>
            <a:fld id="{EF7E7711-DCCD-4936-A2A2-C2E8EA9F27ED}" type="slidenum">
              <a:rPr lang="sl-SI" smtClean="0"/>
              <a:t>‹#›</a:t>
            </a:fld>
            <a:endParaRPr lang="sl-SI"/>
          </a:p>
        </p:txBody>
      </p:sp>
    </p:spTree>
    <p:extLst>
      <p:ext uri="{BB962C8B-B14F-4D97-AF65-F5344CB8AC3E}">
        <p14:creationId xmlns:p14="http://schemas.microsoft.com/office/powerpoint/2010/main" val="1095478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31EB5C3-6C06-4792-BB34-0C0FCCB1CEF6}"/>
              </a:ext>
            </a:extLst>
          </p:cNvPr>
          <p:cNvSpPr>
            <a:spLocks noGrp="1"/>
          </p:cNvSpPr>
          <p:nvPr>
            <p:ph type="title"/>
          </p:nvPr>
        </p:nvSpPr>
        <p:spPr/>
        <p:txBody>
          <a:bodyPr/>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B8D59600-3CAD-4717-9ABE-4A3462710462}"/>
              </a:ext>
            </a:extLst>
          </p:cNvPr>
          <p:cNvSpPr>
            <a:spLocks noGrp="1"/>
          </p:cNvSpPr>
          <p:nvPr>
            <p:ph type="body" orient="vert" idx="1"/>
          </p:nvPr>
        </p:nvSpPr>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D50F672A-AD57-48B6-BFF6-660C3A070088}"/>
              </a:ext>
            </a:extLst>
          </p:cNvPr>
          <p:cNvSpPr>
            <a:spLocks noGrp="1"/>
          </p:cNvSpPr>
          <p:nvPr>
            <p:ph type="dt" sz="half" idx="10"/>
          </p:nvPr>
        </p:nvSpPr>
        <p:spPr/>
        <p:txBody>
          <a:bodyPr/>
          <a:lstStyle/>
          <a:p>
            <a:fld id="{7BB0920B-BC33-437B-9C8D-F39173B9A437}" type="datetimeFigureOut">
              <a:rPr lang="sl-SI" smtClean="0"/>
              <a:t>10.5.2020</a:t>
            </a:fld>
            <a:endParaRPr lang="sl-SI"/>
          </a:p>
        </p:txBody>
      </p:sp>
      <p:sp>
        <p:nvSpPr>
          <p:cNvPr id="5" name="Označba mesta noge 4">
            <a:extLst>
              <a:ext uri="{FF2B5EF4-FFF2-40B4-BE49-F238E27FC236}">
                <a16:creationId xmlns:a16="http://schemas.microsoft.com/office/drawing/2014/main" id="{62F9928B-8A12-43DE-A7A8-AB4164DE51E9}"/>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1589415F-E2B3-492D-9E56-884181AEF93A}"/>
              </a:ext>
            </a:extLst>
          </p:cNvPr>
          <p:cNvSpPr>
            <a:spLocks noGrp="1"/>
          </p:cNvSpPr>
          <p:nvPr>
            <p:ph type="sldNum" sz="quarter" idx="12"/>
          </p:nvPr>
        </p:nvSpPr>
        <p:spPr/>
        <p:txBody>
          <a:bodyPr/>
          <a:lstStyle/>
          <a:p>
            <a:fld id="{EF7E7711-DCCD-4936-A2A2-C2E8EA9F27ED}" type="slidenum">
              <a:rPr lang="sl-SI" smtClean="0"/>
              <a:t>‹#›</a:t>
            </a:fld>
            <a:endParaRPr lang="sl-SI"/>
          </a:p>
        </p:txBody>
      </p:sp>
    </p:spTree>
    <p:extLst>
      <p:ext uri="{BB962C8B-B14F-4D97-AF65-F5344CB8AC3E}">
        <p14:creationId xmlns:p14="http://schemas.microsoft.com/office/powerpoint/2010/main" val="2850180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a:extLst>
              <a:ext uri="{FF2B5EF4-FFF2-40B4-BE49-F238E27FC236}">
                <a16:creationId xmlns:a16="http://schemas.microsoft.com/office/drawing/2014/main" id="{1A6E1173-C742-4AA1-80F4-F092E5A7DA31}"/>
              </a:ext>
            </a:extLst>
          </p:cNvPr>
          <p:cNvSpPr>
            <a:spLocks noGrp="1"/>
          </p:cNvSpPr>
          <p:nvPr>
            <p:ph type="title" orient="vert"/>
          </p:nvPr>
        </p:nvSpPr>
        <p:spPr>
          <a:xfrm>
            <a:off x="8724900" y="365125"/>
            <a:ext cx="2628900" cy="5811838"/>
          </a:xfrm>
        </p:spPr>
        <p:txBody>
          <a:bodyPr vert="eaVert"/>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AC494E49-12E7-4853-8491-4189C06AC267}"/>
              </a:ext>
            </a:extLst>
          </p:cNvPr>
          <p:cNvSpPr>
            <a:spLocks noGrp="1"/>
          </p:cNvSpPr>
          <p:nvPr>
            <p:ph type="body" orient="vert" idx="1"/>
          </p:nvPr>
        </p:nvSpPr>
        <p:spPr>
          <a:xfrm>
            <a:off x="838200" y="365125"/>
            <a:ext cx="7734300" cy="5811838"/>
          </a:xfrm>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39BA5107-C224-4231-A87F-6E6BEAEED6FE}"/>
              </a:ext>
            </a:extLst>
          </p:cNvPr>
          <p:cNvSpPr>
            <a:spLocks noGrp="1"/>
          </p:cNvSpPr>
          <p:nvPr>
            <p:ph type="dt" sz="half" idx="10"/>
          </p:nvPr>
        </p:nvSpPr>
        <p:spPr/>
        <p:txBody>
          <a:bodyPr/>
          <a:lstStyle/>
          <a:p>
            <a:fld id="{7BB0920B-BC33-437B-9C8D-F39173B9A437}" type="datetimeFigureOut">
              <a:rPr lang="sl-SI" smtClean="0"/>
              <a:t>10.5.2020</a:t>
            </a:fld>
            <a:endParaRPr lang="sl-SI"/>
          </a:p>
        </p:txBody>
      </p:sp>
      <p:sp>
        <p:nvSpPr>
          <p:cNvPr id="5" name="Označba mesta noge 4">
            <a:extLst>
              <a:ext uri="{FF2B5EF4-FFF2-40B4-BE49-F238E27FC236}">
                <a16:creationId xmlns:a16="http://schemas.microsoft.com/office/drawing/2014/main" id="{08DEB053-38F9-423E-AB00-E40D164013FB}"/>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DED7D4E4-8F5B-44B6-866F-B772B96DD4B3}"/>
              </a:ext>
            </a:extLst>
          </p:cNvPr>
          <p:cNvSpPr>
            <a:spLocks noGrp="1"/>
          </p:cNvSpPr>
          <p:nvPr>
            <p:ph type="sldNum" sz="quarter" idx="12"/>
          </p:nvPr>
        </p:nvSpPr>
        <p:spPr/>
        <p:txBody>
          <a:bodyPr/>
          <a:lstStyle/>
          <a:p>
            <a:fld id="{EF7E7711-DCCD-4936-A2A2-C2E8EA9F27ED}" type="slidenum">
              <a:rPr lang="sl-SI" smtClean="0"/>
              <a:t>‹#›</a:t>
            </a:fld>
            <a:endParaRPr lang="sl-SI"/>
          </a:p>
        </p:txBody>
      </p:sp>
    </p:spTree>
    <p:extLst>
      <p:ext uri="{BB962C8B-B14F-4D97-AF65-F5344CB8AC3E}">
        <p14:creationId xmlns:p14="http://schemas.microsoft.com/office/powerpoint/2010/main" val="4120705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4E08688-2557-4D6F-B546-2D27F8A906DF}"/>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761AAFC7-FF10-41FE-9D02-51A0C663D9C0}"/>
              </a:ext>
            </a:extLst>
          </p:cNvPr>
          <p:cNvSpPr>
            <a:spLocks noGrp="1"/>
          </p:cNvSpPr>
          <p:nvPr>
            <p:ph idx="1"/>
          </p:nvPr>
        </p:nvSpPr>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02BC249A-1BD9-4DC5-8AE4-61464220C20E}"/>
              </a:ext>
            </a:extLst>
          </p:cNvPr>
          <p:cNvSpPr>
            <a:spLocks noGrp="1"/>
          </p:cNvSpPr>
          <p:nvPr>
            <p:ph type="dt" sz="half" idx="10"/>
          </p:nvPr>
        </p:nvSpPr>
        <p:spPr/>
        <p:txBody>
          <a:bodyPr/>
          <a:lstStyle/>
          <a:p>
            <a:fld id="{7BB0920B-BC33-437B-9C8D-F39173B9A437}" type="datetimeFigureOut">
              <a:rPr lang="sl-SI" smtClean="0"/>
              <a:t>10.5.2020</a:t>
            </a:fld>
            <a:endParaRPr lang="sl-SI"/>
          </a:p>
        </p:txBody>
      </p:sp>
      <p:sp>
        <p:nvSpPr>
          <p:cNvPr id="5" name="Označba mesta noge 4">
            <a:extLst>
              <a:ext uri="{FF2B5EF4-FFF2-40B4-BE49-F238E27FC236}">
                <a16:creationId xmlns:a16="http://schemas.microsoft.com/office/drawing/2014/main" id="{08C44C61-18A9-4D82-BBE0-AB1950DBAB7F}"/>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E8AB6A4A-91F1-48B9-A47B-A7A6272B0D10}"/>
              </a:ext>
            </a:extLst>
          </p:cNvPr>
          <p:cNvSpPr>
            <a:spLocks noGrp="1"/>
          </p:cNvSpPr>
          <p:nvPr>
            <p:ph type="sldNum" sz="quarter" idx="12"/>
          </p:nvPr>
        </p:nvSpPr>
        <p:spPr/>
        <p:txBody>
          <a:bodyPr/>
          <a:lstStyle/>
          <a:p>
            <a:fld id="{EF7E7711-DCCD-4936-A2A2-C2E8EA9F27ED}" type="slidenum">
              <a:rPr lang="sl-SI" smtClean="0"/>
              <a:t>‹#›</a:t>
            </a:fld>
            <a:endParaRPr lang="sl-SI"/>
          </a:p>
        </p:txBody>
      </p:sp>
    </p:spTree>
    <p:extLst>
      <p:ext uri="{BB962C8B-B14F-4D97-AF65-F5344CB8AC3E}">
        <p14:creationId xmlns:p14="http://schemas.microsoft.com/office/powerpoint/2010/main" val="595314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D827CC5-CF79-4FDD-802C-21C708A2FE6A}"/>
              </a:ext>
            </a:extLst>
          </p:cNvPr>
          <p:cNvSpPr>
            <a:spLocks noGrp="1"/>
          </p:cNvSpPr>
          <p:nvPr>
            <p:ph type="title"/>
          </p:nvPr>
        </p:nvSpPr>
        <p:spPr>
          <a:xfrm>
            <a:off x="831850" y="1709738"/>
            <a:ext cx="10515600" cy="2852737"/>
          </a:xfrm>
        </p:spPr>
        <p:txBody>
          <a:bodyPr anchor="b"/>
          <a:lstStyle>
            <a:lvl1pPr>
              <a:defRPr sz="6000"/>
            </a:lvl1pPr>
          </a:lstStyle>
          <a:p>
            <a:r>
              <a:rPr lang="sl-SI"/>
              <a:t>Kliknite, če želite urediti slog naslova matrice</a:t>
            </a:r>
          </a:p>
        </p:txBody>
      </p:sp>
      <p:sp>
        <p:nvSpPr>
          <p:cNvPr id="3" name="Označba mesta besedila 2">
            <a:extLst>
              <a:ext uri="{FF2B5EF4-FFF2-40B4-BE49-F238E27FC236}">
                <a16:creationId xmlns:a16="http://schemas.microsoft.com/office/drawing/2014/main" id="{713524FA-1271-4AF2-B1E4-46453C3FE5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Kliknite za urejanje slogov besedila matrice</a:t>
            </a:r>
          </a:p>
        </p:txBody>
      </p:sp>
      <p:sp>
        <p:nvSpPr>
          <p:cNvPr id="4" name="Označba mesta datuma 3">
            <a:extLst>
              <a:ext uri="{FF2B5EF4-FFF2-40B4-BE49-F238E27FC236}">
                <a16:creationId xmlns:a16="http://schemas.microsoft.com/office/drawing/2014/main" id="{7B401DA4-EF3A-45DE-8B60-A3F864C2830D}"/>
              </a:ext>
            </a:extLst>
          </p:cNvPr>
          <p:cNvSpPr>
            <a:spLocks noGrp="1"/>
          </p:cNvSpPr>
          <p:nvPr>
            <p:ph type="dt" sz="half" idx="10"/>
          </p:nvPr>
        </p:nvSpPr>
        <p:spPr/>
        <p:txBody>
          <a:bodyPr/>
          <a:lstStyle/>
          <a:p>
            <a:fld id="{7BB0920B-BC33-437B-9C8D-F39173B9A437}" type="datetimeFigureOut">
              <a:rPr lang="sl-SI" smtClean="0"/>
              <a:t>10.5.2020</a:t>
            </a:fld>
            <a:endParaRPr lang="sl-SI"/>
          </a:p>
        </p:txBody>
      </p:sp>
      <p:sp>
        <p:nvSpPr>
          <p:cNvPr id="5" name="Označba mesta noge 4">
            <a:extLst>
              <a:ext uri="{FF2B5EF4-FFF2-40B4-BE49-F238E27FC236}">
                <a16:creationId xmlns:a16="http://schemas.microsoft.com/office/drawing/2014/main" id="{4999F496-3A1C-47A5-A007-1D9B26198B33}"/>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A7E25A5E-9C76-41E0-85D3-AF2408729581}"/>
              </a:ext>
            </a:extLst>
          </p:cNvPr>
          <p:cNvSpPr>
            <a:spLocks noGrp="1"/>
          </p:cNvSpPr>
          <p:nvPr>
            <p:ph type="sldNum" sz="quarter" idx="12"/>
          </p:nvPr>
        </p:nvSpPr>
        <p:spPr/>
        <p:txBody>
          <a:bodyPr/>
          <a:lstStyle/>
          <a:p>
            <a:fld id="{EF7E7711-DCCD-4936-A2A2-C2E8EA9F27ED}" type="slidenum">
              <a:rPr lang="sl-SI" smtClean="0"/>
              <a:t>‹#›</a:t>
            </a:fld>
            <a:endParaRPr lang="sl-SI"/>
          </a:p>
        </p:txBody>
      </p:sp>
    </p:spTree>
    <p:extLst>
      <p:ext uri="{BB962C8B-B14F-4D97-AF65-F5344CB8AC3E}">
        <p14:creationId xmlns:p14="http://schemas.microsoft.com/office/powerpoint/2010/main" val="519356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ECB2BEF-0E32-47A2-9830-85D2124D0D4C}"/>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18C3C345-1083-41E4-9AA8-0FF30C91FFD5}"/>
              </a:ext>
            </a:extLst>
          </p:cNvPr>
          <p:cNvSpPr>
            <a:spLocks noGrp="1"/>
          </p:cNvSpPr>
          <p:nvPr>
            <p:ph sz="half" idx="1"/>
          </p:nvPr>
        </p:nvSpPr>
        <p:spPr>
          <a:xfrm>
            <a:off x="838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a:extLst>
              <a:ext uri="{FF2B5EF4-FFF2-40B4-BE49-F238E27FC236}">
                <a16:creationId xmlns:a16="http://schemas.microsoft.com/office/drawing/2014/main" id="{488D1B3C-6EC8-4EFB-87D4-C128DCE905C3}"/>
              </a:ext>
            </a:extLst>
          </p:cNvPr>
          <p:cNvSpPr>
            <a:spLocks noGrp="1"/>
          </p:cNvSpPr>
          <p:nvPr>
            <p:ph sz="half" idx="2"/>
          </p:nvPr>
        </p:nvSpPr>
        <p:spPr>
          <a:xfrm>
            <a:off x="6172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datuma 4">
            <a:extLst>
              <a:ext uri="{FF2B5EF4-FFF2-40B4-BE49-F238E27FC236}">
                <a16:creationId xmlns:a16="http://schemas.microsoft.com/office/drawing/2014/main" id="{0AEE9672-3F41-4CDC-929E-5298D0F6F692}"/>
              </a:ext>
            </a:extLst>
          </p:cNvPr>
          <p:cNvSpPr>
            <a:spLocks noGrp="1"/>
          </p:cNvSpPr>
          <p:nvPr>
            <p:ph type="dt" sz="half" idx="10"/>
          </p:nvPr>
        </p:nvSpPr>
        <p:spPr/>
        <p:txBody>
          <a:bodyPr/>
          <a:lstStyle/>
          <a:p>
            <a:fld id="{7BB0920B-BC33-437B-9C8D-F39173B9A437}" type="datetimeFigureOut">
              <a:rPr lang="sl-SI" smtClean="0"/>
              <a:t>10.5.2020</a:t>
            </a:fld>
            <a:endParaRPr lang="sl-SI"/>
          </a:p>
        </p:txBody>
      </p:sp>
      <p:sp>
        <p:nvSpPr>
          <p:cNvPr id="6" name="Označba mesta noge 5">
            <a:extLst>
              <a:ext uri="{FF2B5EF4-FFF2-40B4-BE49-F238E27FC236}">
                <a16:creationId xmlns:a16="http://schemas.microsoft.com/office/drawing/2014/main" id="{CE5A6046-C800-4E83-BE49-5030705AB8FB}"/>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8C20E2DA-BF5C-49FB-9EC4-E339A4173AC2}"/>
              </a:ext>
            </a:extLst>
          </p:cNvPr>
          <p:cNvSpPr>
            <a:spLocks noGrp="1"/>
          </p:cNvSpPr>
          <p:nvPr>
            <p:ph type="sldNum" sz="quarter" idx="12"/>
          </p:nvPr>
        </p:nvSpPr>
        <p:spPr/>
        <p:txBody>
          <a:bodyPr/>
          <a:lstStyle/>
          <a:p>
            <a:fld id="{EF7E7711-DCCD-4936-A2A2-C2E8EA9F27ED}" type="slidenum">
              <a:rPr lang="sl-SI" smtClean="0"/>
              <a:t>‹#›</a:t>
            </a:fld>
            <a:endParaRPr lang="sl-SI"/>
          </a:p>
        </p:txBody>
      </p:sp>
    </p:spTree>
    <p:extLst>
      <p:ext uri="{BB962C8B-B14F-4D97-AF65-F5344CB8AC3E}">
        <p14:creationId xmlns:p14="http://schemas.microsoft.com/office/powerpoint/2010/main" val="2236484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C4F1BBD-C742-4199-924F-2EC5B7CC435C}"/>
              </a:ext>
            </a:extLst>
          </p:cNvPr>
          <p:cNvSpPr>
            <a:spLocks noGrp="1"/>
          </p:cNvSpPr>
          <p:nvPr>
            <p:ph type="title"/>
          </p:nvPr>
        </p:nvSpPr>
        <p:spPr>
          <a:xfrm>
            <a:off x="839788" y="365125"/>
            <a:ext cx="10515600" cy="1325563"/>
          </a:xfrm>
        </p:spPr>
        <p:txBody>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4378CD8A-8C19-40F0-A119-3A1FC22AC6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4" name="Označba mesta vsebine 3">
            <a:extLst>
              <a:ext uri="{FF2B5EF4-FFF2-40B4-BE49-F238E27FC236}">
                <a16:creationId xmlns:a16="http://schemas.microsoft.com/office/drawing/2014/main" id="{E42EA8A2-A113-4260-A451-E656AFFBB77C}"/>
              </a:ext>
            </a:extLst>
          </p:cNvPr>
          <p:cNvSpPr>
            <a:spLocks noGrp="1"/>
          </p:cNvSpPr>
          <p:nvPr>
            <p:ph sz="half" idx="2"/>
          </p:nvPr>
        </p:nvSpPr>
        <p:spPr>
          <a:xfrm>
            <a:off x="839788" y="2505075"/>
            <a:ext cx="5157787"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a:extLst>
              <a:ext uri="{FF2B5EF4-FFF2-40B4-BE49-F238E27FC236}">
                <a16:creationId xmlns:a16="http://schemas.microsoft.com/office/drawing/2014/main" id="{78B0725C-85F7-42C6-BBEE-7A9555284D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6" name="Označba mesta vsebine 5">
            <a:extLst>
              <a:ext uri="{FF2B5EF4-FFF2-40B4-BE49-F238E27FC236}">
                <a16:creationId xmlns:a16="http://schemas.microsoft.com/office/drawing/2014/main" id="{EEF41D9E-2C1B-4893-83E4-10495112BD28}"/>
              </a:ext>
            </a:extLst>
          </p:cNvPr>
          <p:cNvSpPr>
            <a:spLocks noGrp="1"/>
          </p:cNvSpPr>
          <p:nvPr>
            <p:ph sz="quarter" idx="4"/>
          </p:nvPr>
        </p:nvSpPr>
        <p:spPr>
          <a:xfrm>
            <a:off x="6172200" y="2505075"/>
            <a:ext cx="5183188"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7" name="Označba mesta datuma 6">
            <a:extLst>
              <a:ext uri="{FF2B5EF4-FFF2-40B4-BE49-F238E27FC236}">
                <a16:creationId xmlns:a16="http://schemas.microsoft.com/office/drawing/2014/main" id="{EEE98473-EB31-47BB-B506-EB62F942F17C}"/>
              </a:ext>
            </a:extLst>
          </p:cNvPr>
          <p:cNvSpPr>
            <a:spLocks noGrp="1"/>
          </p:cNvSpPr>
          <p:nvPr>
            <p:ph type="dt" sz="half" idx="10"/>
          </p:nvPr>
        </p:nvSpPr>
        <p:spPr/>
        <p:txBody>
          <a:bodyPr/>
          <a:lstStyle/>
          <a:p>
            <a:fld id="{7BB0920B-BC33-437B-9C8D-F39173B9A437}" type="datetimeFigureOut">
              <a:rPr lang="sl-SI" smtClean="0"/>
              <a:t>10.5.2020</a:t>
            </a:fld>
            <a:endParaRPr lang="sl-SI"/>
          </a:p>
        </p:txBody>
      </p:sp>
      <p:sp>
        <p:nvSpPr>
          <p:cNvPr id="8" name="Označba mesta noge 7">
            <a:extLst>
              <a:ext uri="{FF2B5EF4-FFF2-40B4-BE49-F238E27FC236}">
                <a16:creationId xmlns:a16="http://schemas.microsoft.com/office/drawing/2014/main" id="{2664B627-842D-4BB5-A6BF-511E57D55A2C}"/>
              </a:ext>
            </a:extLst>
          </p:cNvPr>
          <p:cNvSpPr>
            <a:spLocks noGrp="1"/>
          </p:cNvSpPr>
          <p:nvPr>
            <p:ph type="ftr" sz="quarter" idx="11"/>
          </p:nvPr>
        </p:nvSpPr>
        <p:spPr/>
        <p:txBody>
          <a:bodyPr/>
          <a:lstStyle/>
          <a:p>
            <a:endParaRPr lang="sl-SI"/>
          </a:p>
        </p:txBody>
      </p:sp>
      <p:sp>
        <p:nvSpPr>
          <p:cNvPr id="9" name="Označba mesta številke diapozitiva 8">
            <a:extLst>
              <a:ext uri="{FF2B5EF4-FFF2-40B4-BE49-F238E27FC236}">
                <a16:creationId xmlns:a16="http://schemas.microsoft.com/office/drawing/2014/main" id="{9999B005-0CAD-4DDC-B6EC-F3AFB38533BA}"/>
              </a:ext>
            </a:extLst>
          </p:cNvPr>
          <p:cNvSpPr>
            <a:spLocks noGrp="1"/>
          </p:cNvSpPr>
          <p:nvPr>
            <p:ph type="sldNum" sz="quarter" idx="12"/>
          </p:nvPr>
        </p:nvSpPr>
        <p:spPr/>
        <p:txBody>
          <a:bodyPr/>
          <a:lstStyle/>
          <a:p>
            <a:fld id="{EF7E7711-DCCD-4936-A2A2-C2E8EA9F27ED}" type="slidenum">
              <a:rPr lang="sl-SI" smtClean="0"/>
              <a:t>‹#›</a:t>
            </a:fld>
            <a:endParaRPr lang="sl-SI"/>
          </a:p>
        </p:txBody>
      </p:sp>
    </p:spTree>
    <p:extLst>
      <p:ext uri="{BB962C8B-B14F-4D97-AF65-F5344CB8AC3E}">
        <p14:creationId xmlns:p14="http://schemas.microsoft.com/office/powerpoint/2010/main" val="1580616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49AACAC-8A3D-48DC-940D-381B63802E32}"/>
              </a:ext>
            </a:extLst>
          </p:cNvPr>
          <p:cNvSpPr>
            <a:spLocks noGrp="1"/>
          </p:cNvSpPr>
          <p:nvPr>
            <p:ph type="title"/>
          </p:nvPr>
        </p:nvSpPr>
        <p:spPr/>
        <p:txBody>
          <a:bodyPr/>
          <a:lstStyle/>
          <a:p>
            <a:r>
              <a:rPr lang="sl-SI"/>
              <a:t>Kliknite, če želite urediti slog naslova matrice</a:t>
            </a:r>
          </a:p>
        </p:txBody>
      </p:sp>
      <p:sp>
        <p:nvSpPr>
          <p:cNvPr id="3" name="Označba mesta datuma 2">
            <a:extLst>
              <a:ext uri="{FF2B5EF4-FFF2-40B4-BE49-F238E27FC236}">
                <a16:creationId xmlns:a16="http://schemas.microsoft.com/office/drawing/2014/main" id="{10F38D1F-B00A-4AD9-AE2C-D0B3EA96FA1F}"/>
              </a:ext>
            </a:extLst>
          </p:cNvPr>
          <p:cNvSpPr>
            <a:spLocks noGrp="1"/>
          </p:cNvSpPr>
          <p:nvPr>
            <p:ph type="dt" sz="half" idx="10"/>
          </p:nvPr>
        </p:nvSpPr>
        <p:spPr/>
        <p:txBody>
          <a:bodyPr/>
          <a:lstStyle/>
          <a:p>
            <a:fld id="{7BB0920B-BC33-437B-9C8D-F39173B9A437}" type="datetimeFigureOut">
              <a:rPr lang="sl-SI" smtClean="0"/>
              <a:t>10.5.2020</a:t>
            </a:fld>
            <a:endParaRPr lang="sl-SI"/>
          </a:p>
        </p:txBody>
      </p:sp>
      <p:sp>
        <p:nvSpPr>
          <p:cNvPr id="4" name="Označba mesta noge 3">
            <a:extLst>
              <a:ext uri="{FF2B5EF4-FFF2-40B4-BE49-F238E27FC236}">
                <a16:creationId xmlns:a16="http://schemas.microsoft.com/office/drawing/2014/main" id="{9CE9AC77-D867-416B-BA78-296D27E30E80}"/>
              </a:ext>
            </a:extLst>
          </p:cNvPr>
          <p:cNvSpPr>
            <a:spLocks noGrp="1"/>
          </p:cNvSpPr>
          <p:nvPr>
            <p:ph type="ftr" sz="quarter" idx="11"/>
          </p:nvPr>
        </p:nvSpPr>
        <p:spPr/>
        <p:txBody>
          <a:bodyPr/>
          <a:lstStyle/>
          <a:p>
            <a:endParaRPr lang="sl-SI"/>
          </a:p>
        </p:txBody>
      </p:sp>
      <p:sp>
        <p:nvSpPr>
          <p:cNvPr id="5" name="Označba mesta številke diapozitiva 4">
            <a:extLst>
              <a:ext uri="{FF2B5EF4-FFF2-40B4-BE49-F238E27FC236}">
                <a16:creationId xmlns:a16="http://schemas.microsoft.com/office/drawing/2014/main" id="{850D8AF8-A2C3-446E-978B-74E5BEAB02C4}"/>
              </a:ext>
            </a:extLst>
          </p:cNvPr>
          <p:cNvSpPr>
            <a:spLocks noGrp="1"/>
          </p:cNvSpPr>
          <p:nvPr>
            <p:ph type="sldNum" sz="quarter" idx="12"/>
          </p:nvPr>
        </p:nvSpPr>
        <p:spPr/>
        <p:txBody>
          <a:bodyPr/>
          <a:lstStyle/>
          <a:p>
            <a:fld id="{EF7E7711-DCCD-4936-A2A2-C2E8EA9F27ED}" type="slidenum">
              <a:rPr lang="sl-SI" smtClean="0"/>
              <a:t>‹#›</a:t>
            </a:fld>
            <a:endParaRPr lang="sl-SI"/>
          </a:p>
        </p:txBody>
      </p:sp>
    </p:spTree>
    <p:extLst>
      <p:ext uri="{BB962C8B-B14F-4D97-AF65-F5344CB8AC3E}">
        <p14:creationId xmlns:p14="http://schemas.microsoft.com/office/powerpoint/2010/main" val="2961650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a:extLst>
              <a:ext uri="{FF2B5EF4-FFF2-40B4-BE49-F238E27FC236}">
                <a16:creationId xmlns:a16="http://schemas.microsoft.com/office/drawing/2014/main" id="{F619C889-AB13-4DA8-AA9C-5F3C45CFA165}"/>
              </a:ext>
            </a:extLst>
          </p:cNvPr>
          <p:cNvSpPr>
            <a:spLocks noGrp="1"/>
          </p:cNvSpPr>
          <p:nvPr>
            <p:ph type="dt" sz="half" idx="10"/>
          </p:nvPr>
        </p:nvSpPr>
        <p:spPr/>
        <p:txBody>
          <a:bodyPr/>
          <a:lstStyle/>
          <a:p>
            <a:fld id="{7BB0920B-BC33-437B-9C8D-F39173B9A437}" type="datetimeFigureOut">
              <a:rPr lang="sl-SI" smtClean="0"/>
              <a:t>10.5.2020</a:t>
            </a:fld>
            <a:endParaRPr lang="sl-SI"/>
          </a:p>
        </p:txBody>
      </p:sp>
      <p:sp>
        <p:nvSpPr>
          <p:cNvPr id="3" name="Označba mesta noge 2">
            <a:extLst>
              <a:ext uri="{FF2B5EF4-FFF2-40B4-BE49-F238E27FC236}">
                <a16:creationId xmlns:a16="http://schemas.microsoft.com/office/drawing/2014/main" id="{F42689AD-EC28-47BC-AFC4-68108BE9CC1F}"/>
              </a:ext>
            </a:extLst>
          </p:cNvPr>
          <p:cNvSpPr>
            <a:spLocks noGrp="1"/>
          </p:cNvSpPr>
          <p:nvPr>
            <p:ph type="ftr" sz="quarter" idx="11"/>
          </p:nvPr>
        </p:nvSpPr>
        <p:spPr/>
        <p:txBody>
          <a:bodyPr/>
          <a:lstStyle/>
          <a:p>
            <a:endParaRPr lang="sl-SI"/>
          </a:p>
        </p:txBody>
      </p:sp>
      <p:sp>
        <p:nvSpPr>
          <p:cNvPr id="4" name="Označba mesta številke diapozitiva 3">
            <a:extLst>
              <a:ext uri="{FF2B5EF4-FFF2-40B4-BE49-F238E27FC236}">
                <a16:creationId xmlns:a16="http://schemas.microsoft.com/office/drawing/2014/main" id="{2B723E5D-2806-42C6-91DF-024D27EA2C13}"/>
              </a:ext>
            </a:extLst>
          </p:cNvPr>
          <p:cNvSpPr>
            <a:spLocks noGrp="1"/>
          </p:cNvSpPr>
          <p:nvPr>
            <p:ph type="sldNum" sz="quarter" idx="12"/>
          </p:nvPr>
        </p:nvSpPr>
        <p:spPr/>
        <p:txBody>
          <a:bodyPr/>
          <a:lstStyle/>
          <a:p>
            <a:fld id="{EF7E7711-DCCD-4936-A2A2-C2E8EA9F27ED}" type="slidenum">
              <a:rPr lang="sl-SI" smtClean="0"/>
              <a:t>‹#›</a:t>
            </a:fld>
            <a:endParaRPr lang="sl-SI"/>
          </a:p>
        </p:txBody>
      </p:sp>
    </p:spTree>
    <p:extLst>
      <p:ext uri="{BB962C8B-B14F-4D97-AF65-F5344CB8AC3E}">
        <p14:creationId xmlns:p14="http://schemas.microsoft.com/office/powerpoint/2010/main" val="3192598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C21A6DC-C291-46F1-832F-EFA6CA5EFD18}"/>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vsebine 2">
            <a:extLst>
              <a:ext uri="{FF2B5EF4-FFF2-40B4-BE49-F238E27FC236}">
                <a16:creationId xmlns:a16="http://schemas.microsoft.com/office/drawing/2014/main" id="{27B8DB27-0448-473A-A435-3A4CB9C1FF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a:extLst>
              <a:ext uri="{FF2B5EF4-FFF2-40B4-BE49-F238E27FC236}">
                <a16:creationId xmlns:a16="http://schemas.microsoft.com/office/drawing/2014/main" id="{DA25B5BD-17D7-4C70-9958-D4257DEBFA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EE446D70-C1DA-4C7B-B6DC-25A124041291}"/>
              </a:ext>
            </a:extLst>
          </p:cNvPr>
          <p:cNvSpPr>
            <a:spLocks noGrp="1"/>
          </p:cNvSpPr>
          <p:nvPr>
            <p:ph type="dt" sz="half" idx="10"/>
          </p:nvPr>
        </p:nvSpPr>
        <p:spPr/>
        <p:txBody>
          <a:bodyPr/>
          <a:lstStyle/>
          <a:p>
            <a:fld id="{7BB0920B-BC33-437B-9C8D-F39173B9A437}" type="datetimeFigureOut">
              <a:rPr lang="sl-SI" smtClean="0"/>
              <a:t>10.5.2020</a:t>
            </a:fld>
            <a:endParaRPr lang="sl-SI"/>
          </a:p>
        </p:txBody>
      </p:sp>
      <p:sp>
        <p:nvSpPr>
          <p:cNvPr id="6" name="Označba mesta noge 5">
            <a:extLst>
              <a:ext uri="{FF2B5EF4-FFF2-40B4-BE49-F238E27FC236}">
                <a16:creationId xmlns:a16="http://schemas.microsoft.com/office/drawing/2014/main" id="{CFC29043-B43D-4658-9411-09F0D788C2CD}"/>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94338D19-0CC6-4AE2-B437-E99D9180DE5B}"/>
              </a:ext>
            </a:extLst>
          </p:cNvPr>
          <p:cNvSpPr>
            <a:spLocks noGrp="1"/>
          </p:cNvSpPr>
          <p:nvPr>
            <p:ph type="sldNum" sz="quarter" idx="12"/>
          </p:nvPr>
        </p:nvSpPr>
        <p:spPr/>
        <p:txBody>
          <a:bodyPr/>
          <a:lstStyle/>
          <a:p>
            <a:fld id="{EF7E7711-DCCD-4936-A2A2-C2E8EA9F27ED}" type="slidenum">
              <a:rPr lang="sl-SI" smtClean="0"/>
              <a:t>‹#›</a:t>
            </a:fld>
            <a:endParaRPr lang="sl-SI"/>
          </a:p>
        </p:txBody>
      </p:sp>
    </p:spTree>
    <p:extLst>
      <p:ext uri="{BB962C8B-B14F-4D97-AF65-F5344CB8AC3E}">
        <p14:creationId xmlns:p14="http://schemas.microsoft.com/office/powerpoint/2010/main" val="661002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B58A3D3-29A6-4525-9FC0-0851DEAD539C}"/>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slike 2">
            <a:extLst>
              <a:ext uri="{FF2B5EF4-FFF2-40B4-BE49-F238E27FC236}">
                <a16:creationId xmlns:a16="http://schemas.microsoft.com/office/drawing/2014/main" id="{05150CC9-6CAA-4F79-BBF2-A12ED18D9B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a:extLst>
              <a:ext uri="{FF2B5EF4-FFF2-40B4-BE49-F238E27FC236}">
                <a16:creationId xmlns:a16="http://schemas.microsoft.com/office/drawing/2014/main" id="{05E58683-6AAB-4255-A311-08C12305CF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275C5840-5AD9-4AA1-99DD-B1D873822CEE}"/>
              </a:ext>
            </a:extLst>
          </p:cNvPr>
          <p:cNvSpPr>
            <a:spLocks noGrp="1"/>
          </p:cNvSpPr>
          <p:nvPr>
            <p:ph type="dt" sz="half" idx="10"/>
          </p:nvPr>
        </p:nvSpPr>
        <p:spPr/>
        <p:txBody>
          <a:bodyPr/>
          <a:lstStyle/>
          <a:p>
            <a:fld id="{7BB0920B-BC33-437B-9C8D-F39173B9A437}" type="datetimeFigureOut">
              <a:rPr lang="sl-SI" smtClean="0"/>
              <a:t>10.5.2020</a:t>
            </a:fld>
            <a:endParaRPr lang="sl-SI"/>
          </a:p>
        </p:txBody>
      </p:sp>
      <p:sp>
        <p:nvSpPr>
          <p:cNvPr id="6" name="Označba mesta noge 5">
            <a:extLst>
              <a:ext uri="{FF2B5EF4-FFF2-40B4-BE49-F238E27FC236}">
                <a16:creationId xmlns:a16="http://schemas.microsoft.com/office/drawing/2014/main" id="{47157EF0-F98F-4009-8C6D-7EC34F1E4E44}"/>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207EC770-8A50-4E00-9C70-D77298527291}"/>
              </a:ext>
            </a:extLst>
          </p:cNvPr>
          <p:cNvSpPr>
            <a:spLocks noGrp="1"/>
          </p:cNvSpPr>
          <p:nvPr>
            <p:ph type="sldNum" sz="quarter" idx="12"/>
          </p:nvPr>
        </p:nvSpPr>
        <p:spPr/>
        <p:txBody>
          <a:bodyPr/>
          <a:lstStyle/>
          <a:p>
            <a:fld id="{EF7E7711-DCCD-4936-A2A2-C2E8EA9F27ED}" type="slidenum">
              <a:rPr lang="sl-SI" smtClean="0"/>
              <a:t>‹#›</a:t>
            </a:fld>
            <a:endParaRPr lang="sl-SI"/>
          </a:p>
        </p:txBody>
      </p:sp>
    </p:spTree>
    <p:extLst>
      <p:ext uri="{BB962C8B-B14F-4D97-AF65-F5344CB8AC3E}">
        <p14:creationId xmlns:p14="http://schemas.microsoft.com/office/powerpoint/2010/main" val="572072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a:extLst>
              <a:ext uri="{FF2B5EF4-FFF2-40B4-BE49-F238E27FC236}">
                <a16:creationId xmlns:a16="http://schemas.microsoft.com/office/drawing/2014/main" id="{BA011209-56AB-4B39-8FDD-2A1F29ECA9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F0726E09-10B9-4192-A3D6-764EDFAABB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A53D4322-201C-439E-83EC-ED9BA38433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B0920B-BC33-437B-9C8D-F39173B9A437}" type="datetimeFigureOut">
              <a:rPr lang="sl-SI" smtClean="0"/>
              <a:t>10.5.2020</a:t>
            </a:fld>
            <a:endParaRPr lang="sl-SI"/>
          </a:p>
        </p:txBody>
      </p:sp>
      <p:sp>
        <p:nvSpPr>
          <p:cNvPr id="5" name="Označba mesta noge 4">
            <a:extLst>
              <a:ext uri="{FF2B5EF4-FFF2-40B4-BE49-F238E27FC236}">
                <a16:creationId xmlns:a16="http://schemas.microsoft.com/office/drawing/2014/main" id="{02B4664D-485E-4EFB-ADDC-4F77DACEDB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a:extLst>
              <a:ext uri="{FF2B5EF4-FFF2-40B4-BE49-F238E27FC236}">
                <a16:creationId xmlns:a16="http://schemas.microsoft.com/office/drawing/2014/main" id="{2FA746FA-5FC3-40E3-B66B-3663F8C16B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7E7711-DCCD-4936-A2A2-C2E8EA9F27ED}" type="slidenum">
              <a:rPr lang="sl-SI" smtClean="0"/>
              <a:t>‹#›</a:t>
            </a:fld>
            <a:endParaRPr lang="sl-SI"/>
          </a:p>
        </p:txBody>
      </p:sp>
    </p:spTree>
    <p:extLst>
      <p:ext uri="{BB962C8B-B14F-4D97-AF65-F5344CB8AC3E}">
        <p14:creationId xmlns:p14="http://schemas.microsoft.com/office/powerpoint/2010/main" val="18466832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4.sv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grpSp>
        <p:nvGrpSpPr>
          <p:cNvPr id="8" name="Skupina 7">
            <a:extLst>
              <a:ext uri="{FF2B5EF4-FFF2-40B4-BE49-F238E27FC236}">
                <a16:creationId xmlns:a16="http://schemas.microsoft.com/office/drawing/2014/main" id="{3ACFE56F-6A2C-48EF-8D7C-DA7D938AEFB7}"/>
              </a:ext>
            </a:extLst>
          </p:cNvPr>
          <p:cNvGrpSpPr/>
          <p:nvPr/>
        </p:nvGrpSpPr>
        <p:grpSpPr>
          <a:xfrm>
            <a:off x="2085450" y="4713717"/>
            <a:ext cx="4818888" cy="1868404"/>
            <a:chOff x="6200766" y="4545968"/>
            <a:chExt cx="4818888" cy="1868404"/>
          </a:xfrm>
        </p:grpSpPr>
        <p:grpSp>
          <p:nvGrpSpPr>
            <p:cNvPr id="49" name="Skupina 48">
              <a:extLst>
                <a:ext uri="{FF2B5EF4-FFF2-40B4-BE49-F238E27FC236}">
                  <a16:creationId xmlns:a16="http://schemas.microsoft.com/office/drawing/2014/main" id="{017A1B96-2961-41B7-854C-D1941118DC5B}"/>
                </a:ext>
              </a:extLst>
            </p:cNvPr>
            <p:cNvGrpSpPr/>
            <p:nvPr/>
          </p:nvGrpSpPr>
          <p:grpSpPr>
            <a:xfrm>
              <a:off x="6200766" y="4545968"/>
              <a:ext cx="4818888" cy="1868404"/>
              <a:chOff x="3656076" y="3105932"/>
              <a:chExt cx="4692396" cy="1945392"/>
            </a:xfrm>
          </p:grpSpPr>
          <p:sp>
            <p:nvSpPr>
              <p:cNvPr id="50" name="Pravokotnik: zaokroženi vogali 49">
                <a:extLst>
                  <a:ext uri="{FF2B5EF4-FFF2-40B4-BE49-F238E27FC236}">
                    <a16:creationId xmlns:a16="http://schemas.microsoft.com/office/drawing/2014/main" id="{1EB28F4A-64A6-4998-A954-B98EDE8AEE78}"/>
                  </a:ext>
                </a:extLst>
              </p:cNvPr>
              <p:cNvSpPr/>
              <p:nvPr/>
            </p:nvSpPr>
            <p:spPr>
              <a:xfrm>
                <a:off x="3656076" y="3105932"/>
                <a:ext cx="4325113" cy="1945392"/>
              </a:xfrm>
              <a:prstGeom prst="roundRect">
                <a:avLst>
                  <a:gd name="adj" fmla="val 3506"/>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p>
            </p:txBody>
          </p:sp>
          <p:sp>
            <p:nvSpPr>
              <p:cNvPr id="51" name="Pravokotnik: zaokrožena zgornja vogala 50">
                <a:extLst>
                  <a:ext uri="{FF2B5EF4-FFF2-40B4-BE49-F238E27FC236}">
                    <a16:creationId xmlns:a16="http://schemas.microsoft.com/office/drawing/2014/main" id="{D531510B-759E-42BA-8A31-7E73DDF50B68}"/>
                  </a:ext>
                </a:extLst>
              </p:cNvPr>
              <p:cNvSpPr/>
              <p:nvPr/>
            </p:nvSpPr>
            <p:spPr>
              <a:xfrm rot="5400000">
                <a:off x="7023732" y="3726584"/>
                <a:ext cx="1945392" cy="704088"/>
              </a:xfrm>
              <a:prstGeom prst="round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p>
            </p:txBody>
          </p:sp>
        </p:grpSp>
        <p:sp>
          <p:nvSpPr>
            <p:cNvPr id="26" name="PoljeZBesedilom 25">
              <a:extLst>
                <a:ext uri="{FF2B5EF4-FFF2-40B4-BE49-F238E27FC236}">
                  <a16:creationId xmlns:a16="http://schemas.microsoft.com/office/drawing/2014/main" id="{BC91CAA1-E42F-469B-BCCA-588FBE1B603E}"/>
                </a:ext>
              </a:extLst>
            </p:cNvPr>
            <p:cNvSpPr txBox="1"/>
            <p:nvPr/>
          </p:nvSpPr>
          <p:spPr>
            <a:xfrm>
              <a:off x="7034463" y="4813724"/>
              <a:ext cx="2695956" cy="1477328"/>
            </a:xfrm>
            <a:prstGeom prst="rect">
              <a:avLst/>
            </a:prstGeom>
            <a:noFill/>
          </p:spPr>
          <p:txBody>
            <a:bodyPr wrap="square" rtlCol="0">
              <a:spAutoFit/>
            </a:bodyPr>
            <a:lstStyle/>
            <a:p>
              <a:pPr algn="ctr"/>
              <a:r>
                <a:rPr lang="sl-SI" b="1" dirty="0">
                  <a:solidFill>
                    <a:schemeClr val="tx1">
                      <a:lumMod val="65000"/>
                      <a:lumOff val="35000"/>
                    </a:schemeClr>
                  </a:solidFill>
                </a:rPr>
                <a:t>3. URA</a:t>
              </a:r>
            </a:p>
            <a:p>
              <a:pPr algn="ctr"/>
              <a:r>
                <a:rPr lang="sl-SI" b="1" dirty="0">
                  <a:solidFill>
                    <a:schemeClr val="tx1">
                      <a:lumMod val="65000"/>
                      <a:lumOff val="35000"/>
                    </a:schemeClr>
                  </a:solidFill>
                </a:rPr>
                <a:t>PROŠNJA</a:t>
              </a:r>
              <a:br>
                <a:rPr lang="sl-SI" b="1" dirty="0">
                  <a:solidFill>
                    <a:schemeClr val="tx1">
                      <a:lumMod val="65000"/>
                      <a:lumOff val="35000"/>
                    </a:schemeClr>
                  </a:solidFill>
                </a:rPr>
              </a:br>
              <a:r>
                <a:rPr lang="sl-SI" b="1" dirty="0">
                  <a:solidFill>
                    <a:schemeClr val="tx1">
                      <a:lumMod val="65000"/>
                      <a:lumOff val="35000"/>
                    </a:schemeClr>
                  </a:solidFill>
                </a:rPr>
                <a:t>(analiza besedil, </a:t>
              </a:r>
              <a:br>
                <a:rPr lang="sl-SI" b="1" dirty="0">
                  <a:solidFill>
                    <a:schemeClr val="tx1">
                      <a:lumMod val="65000"/>
                      <a:lumOff val="35000"/>
                    </a:schemeClr>
                  </a:solidFill>
                </a:rPr>
              </a:br>
              <a:r>
                <a:rPr lang="sl-SI" b="1" dirty="0">
                  <a:solidFill>
                    <a:schemeClr val="tx1">
                      <a:lumMod val="65000"/>
                      <a:lumOff val="35000"/>
                    </a:schemeClr>
                  </a:solidFill>
                </a:rPr>
                <a:t>povratne informacije)  </a:t>
              </a:r>
            </a:p>
            <a:p>
              <a:endParaRPr lang="sl-SI" dirty="0"/>
            </a:p>
          </p:txBody>
        </p:sp>
      </p:grpSp>
      <p:grpSp>
        <p:nvGrpSpPr>
          <p:cNvPr id="7" name="Skupina 6">
            <a:extLst>
              <a:ext uri="{FF2B5EF4-FFF2-40B4-BE49-F238E27FC236}">
                <a16:creationId xmlns:a16="http://schemas.microsoft.com/office/drawing/2014/main" id="{153C8775-743E-4548-A583-831C1FCDCAD2}"/>
              </a:ext>
            </a:extLst>
          </p:cNvPr>
          <p:cNvGrpSpPr/>
          <p:nvPr/>
        </p:nvGrpSpPr>
        <p:grpSpPr>
          <a:xfrm>
            <a:off x="2085450" y="2459162"/>
            <a:ext cx="4818888" cy="1939675"/>
            <a:chOff x="6105469" y="2470930"/>
            <a:chExt cx="4818888" cy="1939675"/>
          </a:xfrm>
        </p:grpSpPr>
        <p:grpSp>
          <p:nvGrpSpPr>
            <p:cNvPr id="44" name="Skupina 43">
              <a:extLst>
                <a:ext uri="{FF2B5EF4-FFF2-40B4-BE49-F238E27FC236}">
                  <a16:creationId xmlns:a16="http://schemas.microsoft.com/office/drawing/2014/main" id="{E151CEBC-DB18-4B07-B5A1-EEFEF57EB6F2}"/>
                </a:ext>
              </a:extLst>
            </p:cNvPr>
            <p:cNvGrpSpPr/>
            <p:nvPr/>
          </p:nvGrpSpPr>
          <p:grpSpPr>
            <a:xfrm>
              <a:off x="6105469" y="2470930"/>
              <a:ext cx="4818888" cy="1868404"/>
              <a:chOff x="3656076" y="3105932"/>
              <a:chExt cx="4692396" cy="1945392"/>
            </a:xfrm>
          </p:grpSpPr>
          <p:sp>
            <p:nvSpPr>
              <p:cNvPr id="45" name="Pravokotnik: zaokroženi vogali 44">
                <a:extLst>
                  <a:ext uri="{FF2B5EF4-FFF2-40B4-BE49-F238E27FC236}">
                    <a16:creationId xmlns:a16="http://schemas.microsoft.com/office/drawing/2014/main" id="{C865F0BA-7C1B-497A-83CB-ED8B685E32DA}"/>
                  </a:ext>
                </a:extLst>
              </p:cNvPr>
              <p:cNvSpPr/>
              <p:nvPr/>
            </p:nvSpPr>
            <p:spPr>
              <a:xfrm>
                <a:off x="3656076" y="3105932"/>
                <a:ext cx="4325113" cy="1945392"/>
              </a:xfrm>
              <a:prstGeom prst="roundRect">
                <a:avLst>
                  <a:gd name="adj" fmla="val 3506"/>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p>
            </p:txBody>
          </p:sp>
          <p:sp>
            <p:nvSpPr>
              <p:cNvPr id="46" name="Pravokotnik: zaokrožena zgornja vogala 45">
                <a:extLst>
                  <a:ext uri="{FF2B5EF4-FFF2-40B4-BE49-F238E27FC236}">
                    <a16:creationId xmlns:a16="http://schemas.microsoft.com/office/drawing/2014/main" id="{4D277E58-5DED-4282-8263-51004A1CD230}"/>
                  </a:ext>
                </a:extLst>
              </p:cNvPr>
              <p:cNvSpPr/>
              <p:nvPr/>
            </p:nvSpPr>
            <p:spPr>
              <a:xfrm rot="5400000">
                <a:off x="7023732" y="3726584"/>
                <a:ext cx="1945392" cy="704088"/>
              </a:xfrm>
              <a:prstGeom prst="round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p>
            </p:txBody>
          </p:sp>
        </p:grpSp>
        <p:sp>
          <p:nvSpPr>
            <p:cNvPr id="27" name="PoljeZBesedilom 26">
              <a:extLst>
                <a:ext uri="{FF2B5EF4-FFF2-40B4-BE49-F238E27FC236}">
                  <a16:creationId xmlns:a16="http://schemas.microsoft.com/office/drawing/2014/main" id="{665F30BF-475F-4099-9D0D-12C43709422A}"/>
                </a:ext>
              </a:extLst>
            </p:cNvPr>
            <p:cNvSpPr txBox="1"/>
            <p:nvPr/>
          </p:nvSpPr>
          <p:spPr>
            <a:xfrm>
              <a:off x="6913821" y="2656279"/>
              <a:ext cx="3077511" cy="1754326"/>
            </a:xfrm>
            <a:prstGeom prst="rect">
              <a:avLst/>
            </a:prstGeom>
            <a:noFill/>
          </p:spPr>
          <p:txBody>
            <a:bodyPr wrap="square" rtlCol="0">
              <a:spAutoFit/>
            </a:bodyPr>
            <a:lstStyle/>
            <a:p>
              <a:pPr algn="ctr"/>
              <a:r>
                <a:rPr lang="sl-SI" b="1" dirty="0">
                  <a:solidFill>
                    <a:schemeClr val="tx1">
                      <a:lumMod val="65000"/>
                      <a:lumOff val="35000"/>
                    </a:schemeClr>
                  </a:solidFill>
                </a:rPr>
                <a:t>2. URA</a:t>
              </a:r>
            </a:p>
            <a:p>
              <a:pPr algn="ctr"/>
              <a:r>
                <a:rPr lang="sl-SI" b="1" dirty="0">
                  <a:solidFill>
                    <a:schemeClr val="tx1">
                      <a:lumMod val="65000"/>
                      <a:lumOff val="35000"/>
                    </a:schemeClr>
                  </a:solidFill>
                </a:rPr>
                <a:t>PROŠNJA </a:t>
              </a:r>
              <a:br>
                <a:rPr lang="sl-SI" b="1" dirty="0">
                  <a:solidFill>
                    <a:schemeClr val="tx1">
                      <a:lumMod val="65000"/>
                      <a:lumOff val="35000"/>
                    </a:schemeClr>
                  </a:solidFill>
                </a:rPr>
              </a:br>
              <a:r>
                <a:rPr lang="sl-SI" b="1" dirty="0">
                  <a:solidFill>
                    <a:schemeClr val="tx1">
                      <a:lumMod val="65000"/>
                      <a:lumOff val="35000"/>
                    </a:schemeClr>
                  </a:solidFill>
                </a:rPr>
                <a:t>(pisanje prošnje, </a:t>
              </a:r>
            </a:p>
            <a:p>
              <a:pPr algn="ctr"/>
              <a:r>
                <a:rPr lang="sl-SI" b="1" dirty="0">
                  <a:solidFill>
                    <a:schemeClr val="tx1">
                      <a:lumMod val="65000"/>
                      <a:lumOff val="35000"/>
                    </a:schemeClr>
                  </a:solidFill>
                </a:rPr>
                <a:t>reševanje nalog v DZ, </a:t>
              </a:r>
            </a:p>
            <a:p>
              <a:pPr algn="ctr"/>
              <a:r>
                <a:rPr lang="sl-SI" b="1" dirty="0">
                  <a:solidFill>
                    <a:schemeClr val="tx1">
                      <a:lumMod val="65000"/>
                      <a:lumOff val="35000"/>
                    </a:schemeClr>
                  </a:solidFill>
                </a:rPr>
                <a:t>2. del)</a:t>
              </a:r>
            </a:p>
            <a:p>
              <a:endParaRPr lang="sl-SI" dirty="0"/>
            </a:p>
          </p:txBody>
        </p:sp>
      </p:grpSp>
      <p:grpSp>
        <p:nvGrpSpPr>
          <p:cNvPr id="6" name="Skupina 5">
            <a:extLst>
              <a:ext uri="{FF2B5EF4-FFF2-40B4-BE49-F238E27FC236}">
                <a16:creationId xmlns:a16="http://schemas.microsoft.com/office/drawing/2014/main" id="{DF7BFB01-7BDC-4270-AA32-513417CF5A94}"/>
              </a:ext>
            </a:extLst>
          </p:cNvPr>
          <p:cNvGrpSpPr/>
          <p:nvPr/>
        </p:nvGrpSpPr>
        <p:grpSpPr>
          <a:xfrm>
            <a:off x="1891562" y="227654"/>
            <a:ext cx="5036342" cy="1955123"/>
            <a:chOff x="5878546" y="362044"/>
            <a:chExt cx="5036342" cy="1955123"/>
          </a:xfrm>
        </p:grpSpPr>
        <p:grpSp>
          <p:nvGrpSpPr>
            <p:cNvPr id="39" name="Skupina 38">
              <a:extLst>
                <a:ext uri="{FF2B5EF4-FFF2-40B4-BE49-F238E27FC236}">
                  <a16:creationId xmlns:a16="http://schemas.microsoft.com/office/drawing/2014/main" id="{624706BA-6792-406B-9419-E9BFEB39D38E}"/>
                </a:ext>
              </a:extLst>
            </p:cNvPr>
            <p:cNvGrpSpPr/>
            <p:nvPr/>
          </p:nvGrpSpPr>
          <p:grpSpPr>
            <a:xfrm>
              <a:off x="5878546" y="362044"/>
              <a:ext cx="5036342" cy="1877770"/>
              <a:chOff x="3444330" y="3096180"/>
              <a:chExt cx="4904142" cy="1955144"/>
            </a:xfrm>
          </p:grpSpPr>
          <p:sp>
            <p:nvSpPr>
              <p:cNvPr id="16" name="Pravokotnik: zaokroženi vogali 15">
                <a:extLst>
                  <a:ext uri="{FF2B5EF4-FFF2-40B4-BE49-F238E27FC236}">
                    <a16:creationId xmlns:a16="http://schemas.microsoft.com/office/drawing/2014/main" id="{FD0E88CC-621C-4285-8DE4-81F33A6D594A}"/>
                  </a:ext>
                </a:extLst>
              </p:cNvPr>
              <p:cNvSpPr/>
              <p:nvPr/>
            </p:nvSpPr>
            <p:spPr>
              <a:xfrm>
                <a:off x="3444330" y="3096180"/>
                <a:ext cx="4325113" cy="1945392"/>
              </a:xfrm>
              <a:prstGeom prst="roundRect">
                <a:avLst>
                  <a:gd name="adj" fmla="val 3506"/>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p>
            </p:txBody>
          </p:sp>
          <p:sp>
            <p:nvSpPr>
              <p:cNvPr id="19" name="Pravokotnik: zaokrožena zgornja vogala 18">
                <a:extLst>
                  <a:ext uri="{FF2B5EF4-FFF2-40B4-BE49-F238E27FC236}">
                    <a16:creationId xmlns:a16="http://schemas.microsoft.com/office/drawing/2014/main" id="{3AD13447-F375-40EC-BC10-A937176462E6}"/>
                  </a:ext>
                </a:extLst>
              </p:cNvPr>
              <p:cNvSpPr/>
              <p:nvPr/>
            </p:nvSpPr>
            <p:spPr>
              <a:xfrm rot="5400000">
                <a:off x="7023732" y="3726584"/>
                <a:ext cx="1945392" cy="704088"/>
              </a:xfrm>
              <a:prstGeom prst="round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p>
            </p:txBody>
          </p:sp>
        </p:grpSp>
        <p:sp>
          <p:nvSpPr>
            <p:cNvPr id="24" name="PoljeZBesedilom 23">
              <a:extLst>
                <a:ext uri="{FF2B5EF4-FFF2-40B4-BE49-F238E27FC236}">
                  <a16:creationId xmlns:a16="http://schemas.microsoft.com/office/drawing/2014/main" id="{7F004879-B991-4549-A65F-7C5B40B032F0}"/>
                </a:ext>
              </a:extLst>
            </p:cNvPr>
            <p:cNvSpPr txBox="1"/>
            <p:nvPr/>
          </p:nvSpPr>
          <p:spPr>
            <a:xfrm>
              <a:off x="7133900" y="562841"/>
              <a:ext cx="2695956" cy="1754326"/>
            </a:xfrm>
            <a:prstGeom prst="rect">
              <a:avLst/>
            </a:prstGeom>
            <a:noFill/>
          </p:spPr>
          <p:txBody>
            <a:bodyPr wrap="square" rtlCol="0">
              <a:spAutoFit/>
            </a:bodyPr>
            <a:lstStyle/>
            <a:p>
              <a:pPr algn="ctr"/>
              <a:r>
                <a:rPr lang="sl-SI" b="1" dirty="0">
                  <a:solidFill>
                    <a:schemeClr val="tx1">
                      <a:lumMod val="65000"/>
                      <a:lumOff val="35000"/>
                    </a:schemeClr>
                  </a:solidFill>
                </a:rPr>
                <a:t>1. URA</a:t>
              </a:r>
            </a:p>
            <a:p>
              <a:pPr algn="ctr"/>
              <a:r>
                <a:rPr lang="sl-SI" b="1" dirty="0">
                  <a:solidFill>
                    <a:schemeClr val="tx1">
                      <a:lumMod val="65000"/>
                      <a:lumOff val="35000"/>
                    </a:schemeClr>
                  </a:solidFill>
                </a:rPr>
                <a:t>PROŠNJA</a:t>
              </a:r>
            </a:p>
            <a:p>
              <a:pPr algn="ctr"/>
              <a:r>
                <a:rPr lang="sl-SI" b="1" dirty="0">
                  <a:solidFill>
                    <a:schemeClr val="tx1">
                      <a:lumMod val="65000"/>
                      <a:lumOff val="35000"/>
                    </a:schemeClr>
                  </a:solidFill>
                </a:rPr>
                <a:t>(uvod, zapis v zvezek, reševanje nalog v DZ, 2. del)  </a:t>
              </a:r>
            </a:p>
            <a:p>
              <a:endParaRPr lang="sl-SI" dirty="0"/>
            </a:p>
          </p:txBody>
        </p:sp>
      </p:grpSp>
      <p:sp>
        <p:nvSpPr>
          <p:cNvPr id="37" name="Prostoročno: oblika 36">
            <a:extLst>
              <a:ext uri="{FF2B5EF4-FFF2-40B4-BE49-F238E27FC236}">
                <a16:creationId xmlns:a16="http://schemas.microsoft.com/office/drawing/2014/main" id="{54266BF8-87F5-4978-960C-DD355254CAFB}"/>
              </a:ext>
            </a:extLst>
          </p:cNvPr>
          <p:cNvSpPr/>
          <p:nvPr/>
        </p:nvSpPr>
        <p:spPr>
          <a:xfrm>
            <a:off x="1891562" y="237385"/>
            <a:ext cx="3923513" cy="1945392"/>
          </a:xfrm>
          <a:custGeom>
            <a:avLst/>
            <a:gdLst>
              <a:gd name="connsiteX0" fmla="*/ 77349 w 3845048"/>
              <a:gd name="connsiteY0" fmla="*/ 0 h 1945392"/>
              <a:gd name="connsiteX1" fmla="*/ 3767699 w 3845048"/>
              <a:gd name="connsiteY1" fmla="*/ 0 h 1945392"/>
              <a:gd name="connsiteX2" fmla="*/ 3845048 w 3845048"/>
              <a:gd name="connsiteY2" fmla="*/ 77349 h 1945392"/>
              <a:gd name="connsiteX3" fmla="*/ 3845048 w 3845048"/>
              <a:gd name="connsiteY3" fmla="*/ 600344 h 1945392"/>
              <a:gd name="connsiteX4" fmla="*/ 3796640 w 3845048"/>
              <a:gd name="connsiteY4" fmla="*/ 605409 h 1945392"/>
              <a:gd name="connsiteX5" fmla="*/ 3508244 w 3845048"/>
              <a:gd name="connsiteY5" fmla="*/ 972696 h 1945392"/>
              <a:gd name="connsiteX6" fmla="*/ 3796640 w 3845048"/>
              <a:gd name="connsiteY6" fmla="*/ 1339984 h 1945392"/>
              <a:gd name="connsiteX7" fmla="*/ 3845048 w 3845048"/>
              <a:gd name="connsiteY7" fmla="*/ 1345049 h 1945392"/>
              <a:gd name="connsiteX8" fmla="*/ 3845048 w 3845048"/>
              <a:gd name="connsiteY8" fmla="*/ 1868043 h 1945392"/>
              <a:gd name="connsiteX9" fmla="*/ 3767699 w 3845048"/>
              <a:gd name="connsiteY9" fmla="*/ 1945392 h 1945392"/>
              <a:gd name="connsiteX10" fmla="*/ 77349 w 3845048"/>
              <a:gd name="connsiteY10" fmla="*/ 1945392 h 1945392"/>
              <a:gd name="connsiteX11" fmla="*/ 0 w 3845048"/>
              <a:gd name="connsiteY11" fmla="*/ 1868043 h 1945392"/>
              <a:gd name="connsiteX12" fmla="*/ 0 w 3845048"/>
              <a:gd name="connsiteY12" fmla="*/ 77349 h 1945392"/>
              <a:gd name="connsiteX13" fmla="*/ 77349 w 3845048"/>
              <a:gd name="connsiteY13" fmla="*/ 0 h 1945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45048" h="1945392">
                <a:moveTo>
                  <a:pt x="77349" y="0"/>
                </a:moveTo>
                <a:lnTo>
                  <a:pt x="3767699" y="0"/>
                </a:lnTo>
                <a:cubicBezTo>
                  <a:pt x="3810418" y="0"/>
                  <a:pt x="3845048" y="34630"/>
                  <a:pt x="3845048" y="77349"/>
                </a:cubicBezTo>
                <a:lnTo>
                  <a:pt x="3845048" y="600344"/>
                </a:lnTo>
                <a:lnTo>
                  <a:pt x="3796640" y="605409"/>
                </a:lnTo>
                <a:cubicBezTo>
                  <a:pt x="3632052" y="640367"/>
                  <a:pt x="3508244" y="791524"/>
                  <a:pt x="3508244" y="972696"/>
                </a:cubicBezTo>
                <a:cubicBezTo>
                  <a:pt x="3508244" y="1153869"/>
                  <a:pt x="3632052" y="1305025"/>
                  <a:pt x="3796640" y="1339984"/>
                </a:cubicBezTo>
                <a:lnTo>
                  <a:pt x="3845048" y="1345049"/>
                </a:lnTo>
                <a:lnTo>
                  <a:pt x="3845048" y="1868043"/>
                </a:lnTo>
                <a:cubicBezTo>
                  <a:pt x="3845048" y="1910762"/>
                  <a:pt x="3810418" y="1945392"/>
                  <a:pt x="3767699" y="1945392"/>
                </a:cubicBezTo>
                <a:lnTo>
                  <a:pt x="77349" y="1945392"/>
                </a:lnTo>
                <a:cubicBezTo>
                  <a:pt x="34630" y="1945392"/>
                  <a:pt x="0" y="1910762"/>
                  <a:pt x="0" y="1868043"/>
                </a:cubicBezTo>
                <a:lnTo>
                  <a:pt x="0" y="77349"/>
                </a:lnTo>
                <a:cubicBezTo>
                  <a:pt x="0" y="34630"/>
                  <a:pt x="34630" y="0"/>
                  <a:pt x="77349" y="0"/>
                </a:cubicBezTo>
                <a:close/>
              </a:path>
            </a:pathLst>
          </a:custGeom>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p>
        </p:txBody>
      </p:sp>
      <p:sp>
        <p:nvSpPr>
          <p:cNvPr id="47" name="Prostoročno: oblika 46">
            <a:extLst>
              <a:ext uri="{FF2B5EF4-FFF2-40B4-BE49-F238E27FC236}">
                <a16:creationId xmlns:a16="http://schemas.microsoft.com/office/drawing/2014/main" id="{82FCEE0B-3316-4B2E-A1A7-10CDB3C0C9F5}"/>
              </a:ext>
            </a:extLst>
          </p:cNvPr>
          <p:cNvSpPr/>
          <p:nvPr/>
        </p:nvSpPr>
        <p:spPr>
          <a:xfrm>
            <a:off x="1891562" y="2432436"/>
            <a:ext cx="3923513" cy="1945392"/>
          </a:xfrm>
          <a:custGeom>
            <a:avLst/>
            <a:gdLst>
              <a:gd name="connsiteX0" fmla="*/ 77349 w 3845048"/>
              <a:gd name="connsiteY0" fmla="*/ 0 h 1945392"/>
              <a:gd name="connsiteX1" fmla="*/ 3767699 w 3845048"/>
              <a:gd name="connsiteY1" fmla="*/ 0 h 1945392"/>
              <a:gd name="connsiteX2" fmla="*/ 3845048 w 3845048"/>
              <a:gd name="connsiteY2" fmla="*/ 77349 h 1945392"/>
              <a:gd name="connsiteX3" fmla="*/ 3845048 w 3845048"/>
              <a:gd name="connsiteY3" fmla="*/ 600344 h 1945392"/>
              <a:gd name="connsiteX4" fmla="*/ 3796640 w 3845048"/>
              <a:gd name="connsiteY4" fmla="*/ 605409 h 1945392"/>
              <a:gd name="connsiteX5" fmla="*/ 3508244 w 3845048"/>
              <a:gd name="connsiteY5" fmla="*/ 972696 h 1945392"/>
              <a:gd name="connsiteX6" fmla="*/ 3796640 w 3845048"/>
              <a:gd name="connsiteY6" fmla="*/ 1339984 h 1945392"/>
              <a:gd name="connsiteX7" fmla="*/ 3845048 w 3845048"/>
              <a:gd name="connsiteY7" fmla="*/ 1345049 h 1945392"/>
              <a:gd name="connsiteX8" fmla="*/ 3845048 w 3845048"/>
              <a:gd name="connsiteY8" fmla="*/ 1868043 h 1945392"/>
              <a:gd name="connsiteX9" fmla="*/ 3767699 w 3845048"/>
              <a:gd name="connsiteY9" fmla="*/ 1945392 h 1945392"/>
              <a:gd name="connsiteX10" fmla="*/ 77349 w 3845048"/>
              <a:gd name="connsiteY10" fmla="*/ 1945392 h 1945392"/>
              <a:gd name="connsiteX11" fmla="*/ 0 w 3845048"/>
              <a:gd name="connsiteY11" fmla="*/ 1868043 h 1945392"/>
              <a:gd name="connsiteX12" fmla="*/ 0 w 3845048"/>
              <a:gd name="connsiteY12" fmla="*/ 77349 h 1945392"/>
              <a:gd name="connsiteX13" fmla="*/ 77349 w 3845048"/>
              <a:gd name="connsiteY13" fmla="*/ 0 h 1945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45048" h="1945392">
                <a:moveTo>
                  <a:pt x="77349" y="0"/>
                </a:moveTo>
                <a:lnTo>
                  <a:pt x="3767699" y="0"/>
                </a:lnTo>
                <a:cubicBezTo>
                  <a:pt x="3810418" y="0"/>
                  <a:pt x="3845048" y="34630"/>
                  <a:pt x="3845048" y="77349"/>
                </a:cubicBezTo>
                <a:lnTo>
                  <a:pt x="3845048" y="600344"/>
                </a:lnTo>
                <a:lnTo>
                  <a:pt x="3796640" y="605409"/>
                </a:lnTo>
                <a:cubicBezTo>
                  <a:pt x="3632052" y="640367"/>
                  <a:pt x="3508244" y="791524"/>
                  <a:pt x="3508244" y="972696"/>
                </a:cubicBezTo>
                <a:cubicBezTo>
                  <a:pt x="3508244" y="1153869"/>
                  <a:pt x="3632052" y="1305025"/>
                  <a:pt x="3796640" y="1339984"/>
                </a:cubicBezTo>
                <a:lnTo>
                  <a:pt x="3845048" y="1345049"/>
                </a:lnTo>
                <a:lnTo>
                  <a:pt x="3845048" y="1868043"/>
                </a:lnTo>
                <a:cubicBezTo>
                  <a:pt x="3845048" y="1910762"/>
                  <a:pt x="3810418" y="1945392"/>
                  <a:pt x="3767699" y="1945392"/>
                </a:cubicBezTo>
                <a:lnTo>
                  <a:pt x="77349" y="1945392"/>
                </a:lnTo>
                <a:cubicBezTo>
                  <a:pt x="34630" y="1945392"/>
                  <a:pt x="0" y="1910762"/>
                  <a:pt x="0" y="1868043"/>
                </a:cubicBezTo>
                <a:lnTo>
                  <a:pt x="0" y="77349"/>
                </a:lnTo>
                <a:cubicBezTo>
                  <a:pt x="0" y="34630"/>
                  <a:pt x="34630" y="0"/>
                  <a:pt x="77349" y="0"/>
                </a:cubicBezTo>
                <a:close/>
              </a:path>
            </a:pathLst>
          </a:custGeom>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p>
        </p:txBody>
      </p:sp>
      <p:sp>
        <p:nvSpPr>
          <p:cNvPr id="52" name="Prostoročno: oblika 51">
            <a:extLst>
              <a:ext uri="{FF2B5EF4-FFF2-40B4-BE49-F238E27FC236}">
                <a16:creationId xmlns:a16="http://schemas.microsoft.com/office/drawing/2014/main" id="{3DDF1A9A-EF6A-4F40-A2F2-8A276DD57077}"/>
              </a:ext>
            </a:extLst>
          </p:cNvPr>
          <p:cNvSpPr/>
          <p:nvPr/>
        </p:nvSpPr>
        <p:spPr>
          <a:xfrm>
            <a:off x="1891562" y="4675223"/>
            <a:ext cx="3924530" cy="1945392"/>
          </a:xfrm>
          <a:custGeom>
            <a:avLst/>
            <a:gdLst>
              <a:gd name="connsiteX0" fmla="*/ 77349 w 3845048"/>
              <a:gd name="connsiteY0" fmla="*/ 0 h 1945392"/>
              <a:gd name="connsiteX1" fmla="*/ 3767699 w 3845048"/>
              <a:gd name="connsiteY1" fmla="*/ 0 h 1945392"/>
              <a:gd name="connsiteX2" fmla="*/ 3845048 w 3845048"/>
              <a:gd name="connsiteY2" fmla="*/ 77349 h 1945392"/>
              <a:gd name="connsiteX3" fmla="*/ 3845048 w 3845048"/>
              <a:gd name="connsiteY3" fmla="*/ 600344 h 1945392"/>
              <a:gd name="connsiteX4" fmla="*/ 3796640 w 3845048"/>
              <a:gd name="connsiteY4" fmla="*/ 605409 h 1945392"/>
              <a:gd name="connsiteX5" fmla="*/ 3508244 w 3845048"/>
              <a:gd name="connsiteY5" fmla="*/ 972696 h 1945392"/>
              <a:gd name="connsiteX6" fmla="*/ 3796640 w 3845048"/>
              <a:gd name="connsiteY6" fmla="*/ 1339984 h 1945392"/>
              <a:gd name="connsiteX7" fmla="*/ 3845048 w 3845048"/>
              <a:gd name="connsiteY7" fmla="*/ 1345049 h 1945392"/>
              <a:gd name="connsiteX8" fmla="*/ 3845048 w 3845048"/>
              <a:gd name="connsiteY8" fmla="*/ 1868043 h 1945392"/>
              <a:gd name="connsiteX9" fmla="*/ 3767699 w 3845048"/>
              <a:gd name="connsiteY9" fmla="*/ 1945392 h 1945392"/>
              <a:gd name="connsiteX10" fmla="*/ 77349 w 3845048"/>
              <a:gd name="connsiteY10" fmla="*/ 1945392 h 1945392"/>
              <a:gd name="connsiteX11" fmla="*/ 0 w 3845048"/>
              <a:gd name="connsiteY11" fmla="*/ 1868043 h 1945392"/>
              <a:gd name="connsiteX12" fmla="*/ 0 w 3845048"/>
              <a:gd name="connsiteY12" fmla="*/ 77349 h 1945392"/>
              <a:gd name="connsiteX13" fmla="*/ 77349 w 3845048"/>
              <a:gd name="connsiteY13" fmla="*/ 0 h 1945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45048" h="1945392">
                <a:moveTo>
                  <a:pt x="77349" y="0"/>
                </a:moveTo>
                <a:lnTo>
                  <a:pt x="3767699" y="0"/>
                </a:lnTo>
                <a:cubicBezTo>
                  <a:pt x="3810418" y="0"/>
                  <a:pt x="3845048" y="34630"/>
                  <a:pt x="3845048" y="77349"/>
                </a:cubicBezTo>
                <a:lnTo>
                  <a:pt x="3845048" y="600344"/>
                </a:lnTo>
                <a:lnTo>
                  <a:pt x="3796640" y="605409"/>
                </a:lnTo>
                <a:cubicBezTo>
                  <a:pt x="3632052" y="640367"/>
                  <a:pt x="3508244" y="791524"/>
                  <a:pt x="3508244" y="972696"/>
                </a:cubicBezTo>
                <a:cubicBezTo>
                  <a:pt x="3508244" y="1153869"/>
                  <a:pt x="3632052" y="1305025"/>
                  <a:pt x="3796640" y="1339984"/>
                </a:cubicBezTo>
                <a:lnTo>
                  <a:pt x="3845048" y="1345049"/>
                </a:lnTo>
                <a:lnTo>
                  <a:pt x="3845048" y="1868043"/>
                </a:lnTo>
                <a:cubicBezTo>
                  <a:pt x="3845048" y="1910762"/>
                  <a:pt x="3810418" y="1945392"/>
                  <a:pt x="3767699" y="1945392"/>
                </a:cubicBezTo>
                <a:lnTo>
                  <a:pt x="77349" y="1945392"/>
                </a:lnTo>
                <a:cubicBezTo>
                  <a:pt x="34630" y="1945392"/>
                  <a:pt x="0" y="1910762"/>
                  <a:pt x="0" y="1868043"/>
                </a:cubicBezTo>
                <a:lnTo>
                  <a:pt x="0" y="77349"/>
                </a:lnTo>
                <a:cubicBezTo>
                  <a:pt x="0" y="34630"/>
                  <a:pt x="34630" y="0"/>
                  <a:pt x="77349" y="0"/>
                </a:cubicBezTo>
                <a:close/>
              </a:path>
            </a:pathLst>
          </a:custGeom>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p>
        </p:txBody>
      </p:sp>
      <p:sp>
        <p:nvSpPr>
          <p:cNvPr id="2" name="PoljeZBesedilom 1">
            <a:extLst>
              <a:ext uri="{FF2B5EF4-FFF2-40B4-BE49-F238E27FC236}">
                <a16:creationId xmlns:a16="http://schemas.microsoft.com/office/drawing/2014/main" id="{4D4CA5E0-1733-4257-AF5A-8B8A79BB3074}"/>
              </a:ext>
            </a:extLst>
          </p:cNvPr>
          <p:cNvSpPr txBox="1"/>
          <p:nvPr/>
        </p:nvSpPr>
        <p:spPr>
          <a:xfrm>
            <a:off x="2485460" y="973204"/>
            <a:ext cx="2695956" cy="646331"/>
          </a:xfrm>
          <a:prstGeom prst="rect">
            <a:avLst/>
          </a:prstGeom>
          <a:noFill/>
        </p:spPr>
        <p:txBody>
          <a:bodyPr wrap="square" rtlCol="0">
            <a:spAutoFit/>
          </a:bodyPr>
          <a:lstStyle/>
          <a:p>
            <a:pPr algn="ctr"/>
            <a:r>
              <a:rPr lang="sl-SI" b="1" dirty="0">
                <a:solidFill>
                  <a:schemeClr val="bg1"/>
                </a:solidFill>
              </a:rPr>
              <a:t>SREDA, 13. 5. 2020</a:t>
            </a:r>
          </a:p>
          <a:p>
            <a:endParaRPr lang="sl-SI" dirty="0"/>
          </a:p>
        </p:txBody>
      </p:sp>
      <p:sp>
        <p:nvSpPr>
          <p:cNvPr id="15" name="PoljeZBesedilom 14">
            <a:extLst>
              <a:ext uri="{FF2B5EF4-FFF2-40B4-BE49-F238E27FC236}">
                <a16:creationId xmlns:a16="http://schemas.microsoft.com/office/drawing/2014/main" id="{F60E1BC0-7B0E-4451-AB98-C0A5EEC2E130}"/>
              </a:ext>
            </a:extLst>
          </p:cNvPr>
          <p:cNvSpPr txBox="1"/>
          <p:nvPr/>
        </p:nvSpPr>
        <p:spPr>
          <a:xfrm>
            <a:off x="2544573" y="3235291"/>
            <a:ext cx="2695956" cy="646331"/>
          </a:xfrm>
          <a:prstGeom prst="rect">
            <a:avLst/>
          </a:prstGeom>
          <a:noFill/>
        </p:spPr>
        <p:txBody>
          <a:bodyPr wrap="square" rtlCol="0">
            <a:spAutoFit/>
          </a:bodyPr>
          <a:lstStyle/>
          <a:p>
            <a:pPr algn="ctr"/>
            <a:r>
              <a:rPr lang="sl-SI" b="1" dirty="0">
                <a:solidFill>
                  <a:schemeClr val="bg1"/>
                </a:solidFill>
              </a:rPr>
              <a:t>ČETRTEK, 14. 5. 2020</a:t>
            </a:r>
          </a:p>
          <a:p>
            <a:endParaRPr lang="sl-SI" dirty="0"/>
          </a:p>
        </p:txBody>
      </p:sp>
      <p:sp>
        <p:nvSpPr>
          <p:cNvPr id="17" name="PoljeZBesedilom 16">
            <a:extLst>
              <a:ext uri="{FF2B5EF4-FFF2-40B4-BE49-F238E27FC236}">
                <a16:creationId xmlns:a16="http://schemas.microsoft.com/office/drawing/2014/main" id="{F07B1E37-549D-4991-AB80-13FD3C5E489E}"/>
              </a:ext>
            </a:extLst>
          </p:cNvPr>
          <p:cNvSpPr txBox="1"/>
          <p:nvPr/>
        </p:nvSpPr>
        <p:spPr>
          <a:xfrm>
            <a:off x="2461581" y="5329501"/>
            <a:ext cx="2695956" cy="646331"/>
          </a:xfrm>
          <a:prstGeom prst="rect">
            <a:avLst/>
          </a:prstGeom>
          <a:noFill/>
        </p:spPr>
        <p:txBody>
          <a:bodyPr wrap="square" rtlCol="0">
            <a:spAutoFit/>
          </a:bodyPr>
          <a:lstStyle/>
          <a:p>
            <a:pPr algn="ctr"/>
            <a:r>
              <a:rPr lang="sl-SI" b="1" dirty="0">
                <a:solidFill>
                  <a:schemeClr val="bg1"/>
                </a:solidFill>
              </a:rPr>
              <a:t>PONEDELJEK, 18. 5. 2020</a:t>
            </a:r>
          </a:p>
          <a:p>
            <a:endParaRPr lang="sl-SI" dirty="0"/>
          </a:p>
        </p:txBody>
      </p:sp>
      <p:sp>
        <p:nvSpPr>
          <p:cNvPr id="5" name="PoljeZBesedilom 4">
            <a:extLst>
              <a:ext uri="{FF2B5EF4-FFF2-40B4-BE49-F238E27FC236}">
                <a16:creationId xmlns:a16="http://schemas.microsoft.com/office/drawing/2014/main" id="{8362A365-B800-482D-BA07-945D64DCD815}"/>
              </a:ext>
            </a:extLst>
          </p:cNvPr>
          <p:cNvSpPr txBox="1"/>
          <p:nvPr/>
        </p:nvSpPr>
        <p:spPr>
          <a:xfrm>
            <a:off x="11453336" y="0"/>
            <a:ext cx="738664" cy="6858000"/>
          </a:xfrm>
          <a:prstGeom prst="rect">
            <a:avLst/>
          </a:prstGeom>
          <a:solidFill>
            <a:schemeClr val="accent1"/>
          </a:solidFill>
        </p:spPr>
        <p:txBody>
          <a:bodyPr vert="vert" wrap="square" rtlCol="0">
            <a:spAutoFit/>
          </a:bodyPr>
          <a:lstStyle/>
          <a:p>
            <a:pPr algn="ctr"/>
            <a:r>
              <a:rPr lang="sl-SI" b="1" dirty="0">
                <a:solidFill>
                  <a:schemeClr val="bg1"/>
                </a:solidFill>
              </a:rPr>
              <a:t>8. IN 9. TEDEN POUKA NA DALJAVO – 9. RAZRED </a:t>
            </a:r>
          </a:p>
          <a:p>
            <a:pPr algn="ctr"/>
            <a:endParaRPr lang="sl-SI" b="1" dirty="0">
              <a:solidFill>
                <a:schemeClr val="bg1"/>
              </a:solidFill>
            </a:endParaRPr>
          </a:p>
        </p:txBody>
      </p:sp>
      <p:sp>
        <p:nvSpPr>
          <p:cNvPr id="3" name="PoljeZBesedilom 2">
            <a:extLst>
              <a:ext uri="{FF2B5EF4-FFF2-40B4-BE49-F238E27FC236}">
                <a16:creationId xmlns:a16="http://schemas.microsoft.com/office/drawing/2014/main" id="{410666DA-67BD-46B8-AE4C-BAC554928F3D}"/>
              </a:ext>
            </a:extLst>
          </p:cNvPr>
          <p:cNvSpPr txBox="1"/>
          <p:nvPr/>
        </p:nvSpPr>
        <p:spPr>
          <a:xfrm>
            <a:off x="134665" y="220024"/>
            <a:ext cx="1459948" cy="1200329"/>
          </a:xfrm>
          <a:prstGeom prst="rect">
            <a:avLst/>
          </a:prstGeom>
          <a:noFill/>
        </p:spPr>
        <p:txBody>
          <a:bodyPr wrap="square" rtlCol="0">
            <a:spAutoFit/>
          </a:bodyPr>
          <a:lstStyle/>
          <a:p>
            <a:r>
              <a:rPr lang="sl-SI" dirty="0">
                <a:solidFill>
                  <a:schemeClr val="tx1">
                    <a:lumMod val="75000"/>
                    <a:lumOff val="25000"/>
                  </a:schemeClr>
                </a:solidFill>
              </a:rPr>
              <a:t>Diaprojekcija (F5) razkrije vsebino ur po dnevih. </a:t>
            </a:r>
          </a:p>
        </p:txBody>
      </p:sp>
    </p:spTree>
    <p:extLst>
      <p:ext uri="{BB962C8B-B14F-4D97-AF65-F5344CB8AC3E}">
        <p14:creationId xmlns:p14="http://schemas.microsoft.com/office/powerpoint/2010/main" val="3305583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afterEffect">
                                  <p:stCondLst>
                                    <p:cond delay="0"/>
                                  </p:stCondLst>
                                  <p:childTnLst>
                                    <p:animMotion origin="layout" path="M 0.00377 0.00139 L 0.26068 -0.0037 " pathEditMode="relative" rAng="0" ptsTypes="AA">
                                      <p:cBhvr>
                                        <p:cTn id="6" dur="750" fill="hold"/>
                                        <p:tgtEl>
                                          <p:spTgt spid="6"/>
                                        </p:tgtEl>
                                        <p:attrNameLst>
                                          <p:attrName>ppt_x</p:attrName>
                                          <p:attrName>ppt_y</p:attrName>
                                        </p:attrNameLst>
                                      </p:cBhvr>
                                      <p:rCtr x="12839" y="-255"/>
                                    </p:animMotion>
                                  </p:childTnLst>
                                </p:cTn>
                              </p:par>
                            </p:childTnLst>
                          </p:cTn>
                        </p:par>
                        <p:par>
                          <p:cTn id="7" fill="hold">
                            <p:stCondLst>
                              <p:cond delay="750"/>
                            </p:stCondLst>
                            <p:childTnLst>
                              <p:par>
                                <p:cTn id="8" presetID="42" presetClass="path" presetSubtype="0" accel="50000" decel="50000" fill="hold" nodeType="afterEffect">
                                  <p:stCondLst>
                                    <p:cond delay="0"/>
                                  </p:stCondLst>
                                  <p:childTnLst>
                                    <p:animMotion origin="layout" path="M -0.01628 0.00093 L 0.26276 0.00185 " pathEditMode="relative" rAng="0" ptsTypes="AA">
                                      <p:cBhvr>
                                        <p:cTn id="9" dur="750" fill="hold"/>
                                        <p:tgtEl>
                                          <p:spTgt spid="7"/>
                                        </p:tgtEl>
                                        <p:attrNameLst>
                                          <p:attrName>ppt_x</p:attrName>
                                          <p:attrName>ppt_y</p:attrName>
                                        </p:attrNameLst>
                                      </p:cBhvr>
                                      <p:rCtr x="13945" y="46"/>
                                    </p:animMotion>
                                  </p:childTnLst>
                                </p:cTn>
                              </p:par>
                            </p:childTnLst>
                          </p:cTn>
                        </p:par>
                        <p:par>
                          <p:cTn id="10" fill="hold">
                            <p:stCondLst>
                              <p:cond delay="1500"/>
                            </p:stCondLst>
                            <p:childTnLst>
                              <p:par>
                                <p:cTn id="11" presetID="42" presetClass="path" presetSubtype="0" accel="50000" decel="50000" fill="hold" nodeType="afterEffect">
                                  <p:stCondLst>
                                    <p:cond delay="0"/>
                                  </p:stCondLst>
                                  <p:childTnLst>
                                    <p:animMotion origin="layout" path="M -3.95833E-6 -1.85185E-6 L 0.26654 0.00486 " pathEditMode="relative" rAng="0" ptsTypes="AA">
                                      <p:cBhvr>
                                        <p:cTn id="12" dur="750" fill="hold"/>
                                        <p:tgtEl>
                                          <p:spTgt spid="8"/>
                                        </p:tgtEl>
                                        <p:attrNameLst>
                                          <p:attrName>ppt_x</p:attrName>
                                          <p:attrName>ppt_y</p:attrName>
                                        </p:attrNameLst>
                                      </p:cBhvr>
                                      <p:rCtr x="13320" y="23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8" name="PoljeZBesedilom 7">
            <a:extLst>
              <a:ext uri="{FF2B5EF4-FFF2-40B4-BE49-F238E27FC236}">
                <a16:creationId xmlns:a16="http://schemas.microsoft.com/office/drawing/2014/main" id="{0B02350D-9047-46C2-A273-E69C633DF2A8}"/>
              </a:ext>
            </a:extLst>
          </p:cNvPr>
          <p:cNvSpPr txBox="1"/>
          <p:nvPr/>
        </p:nvSpPr>
        <p:spPr>
          <a:xfrm>
            <a:off x="2322575" y="1743240"/>
            <a:ext cx="7525513" cy="2862322"/>
          </a:xfrm>
          <a:prstGeom prst="rect">
            <a:avLst/>
          </a:prstGeom>
          <a:noFill/>
        </p:spPr>
        <p:txBody>
          <a:bodyPr wrap="square" rtlCol="0">
            <a:spAutoFit/>
          </a:bodyPr>
          <a:lstStyle/>
          <a:p>
            <a:pPr algn="ctr"/>
            <a:r>
              <a:rPr lang="sl-SI" b="1" dirty="0">
                <a:solidFill>
                  <a:schemeClr val="tx1">
                    <a:lumMod val="85000"/>
                    <a:lumOff val="15000"/>
                  </a:schemeClr>
                </a:solidFill>
              </a:rPr>
              <a:t>V uradni prošnji razodevamo svojo splošno in jezikovno kulturo, zato moramo paziti na vljudnost, jezikovno pravilnost in ustrezno obliko zapisa. </a:t>
            </a:r>
          </a:p>
          <a:p>
            <a:pPr algn="ctr"/>
            <a:endParaRPr lang="sl-SI" b="1" dirty="0">
              <a:solidFill>
                <a:schemeClr val="tx1">
                  <a:lumMod val="85000"/>
                  <a:lumOff val="15000"/>
                </a:schemeClr>
              </a:solidFill>
            </a:endParaRPr>
          </a:p>
          <a:p>
            <a:pPr algn="ctr"/>
            <a:endParaRPr lang="sl-SI" b="1" dirty="0">
              <a:solidFill>
                <a:schemeClr val="tx1">
                  <a:lumMod val="85000"/>
                  <a:lumOff val="15000"/>
                </a:schemeClr>
              </a:solidFill>
            </a:endParaRPr>
          </a:p>
          <a:p>
            <a:pPr algn="ctr"/>
            <a:endParaRPr lang="sl-SI" b="1" dirty="0">
              <a:solidFill>
                <a:schemeClr val="tx1">
                  <a:lumMod val="85000"/>
                  <a:lumOff val="15000"/>
                </a:schemeClr>
              </a:solidFill>
            </a:endParaRPr>
          </a:p>
          <a:p>
            <a:pPr algn="ctr"/>
            <a:r>
              <a:rPr lang="sl-SI" dirty="0">
                <a:solidFill>
                  <a:schemeClr val="tx1">
                    <a:lumMod val="85000"/>
                    <a:lumOff val="15000"/>
                  </a:schemeClr>
                </a:solidFill>
              </a:rPr>
              <a:t>Na naslednji prosojnici si oglej še en primer prošnje. Bodi pozoren/-na </a:t>
            </a:r>
            <a:r>
              <a:rPr lang="sl-SI" dirty="0" err="1">
                <a:solidFill>
                  <a:schemeClr val="tx1">
                    <a:lumMod val="85000"/>
                    <a:lumOff val="15000"/>
                  </a:schemeClr>
                </a:solidFill>
              </a:rPr>
              <a:t>na</a:t>
            </a:r>
            <a:r>
              <a:rPr lang="sl-SI" dirty="0">
                <a:solidFill>
                  <a:schemeClr val="tx1">
                    <a:lumMod val="85000"/>
                    <a:lumOff val="15000"/>
                  </a:schemeClr>
                </a:solidFill>
              </a:rPr>
              <a:t> razporejenost sestavnih delov, na pravopisna pravila in vljudno vsebino prošnje. </a:t>
            </a:r>
          </a:p>
          <a:p>
            <a:pPr algn="ctr"/>
            <a:endParaRPr lang="sl-SI" dirty="0">
              <a:solidFill>
                <a:schemeClr val="tx1">
                  <a:lumMod val="85000"/>
                  <a:lumOff val="15000"/>
                </a:schemeClr>
              </a:solidFill>
            </a:endParaRPr>
          </a:p>
          <a:p>
            <a:pPr algn="ctr"/>
            <a:r>
              <a:rPr lang="sl-SI" dirty="0">
                <a:solidFill>
                  <a:schemeClr val="tx1">
                    <a:lumMod val="85000"/>
                    <a:lumOff val="15000"/>
                  </a:schemeClr>
                </a:solidFill>
              </a:rPr>
              <a:t>Vse to boš moral/-a upoštevati pri pisanju prošnje.  </a:t>
            </a:r>
          </a:p>
        </p:txBody>
      </p:sp>
      <p:sp>
        <p:nvSpPr>
          <p:cNvPr id="10" name="Pravokotnik 9">
            <a:extLst>
              <a:ext uri="{FF2B5EF4-FFF2-40B4-BE49-F238E27FC236}">
                <a16:creationId xmlns:a16="http://schemas.microsoft.com/office/drawing/2014/main" id="{D504BE86-FDDA-4348-9AFE-A364372A1D56}"/>
              </a:ext>
            </a:extLst>
          </p:cNvPr>
          <p:cNvSpPr/>
          <p:nvPr/>
        </p:nvSpPr>
        <p:spPr>
          <a:xfrm>
            <a:off x="11963401" y="0"/>
            <a:ext cx="24765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p>
        </p:txBody>
      </p:sp>
      <p:sp>
        <p:nvSpPr>
          <p:cNvPr id="13" name="Pravokotnik 12">
            <a:extLst>
              <a:ext uri="{FF2B5EF4-FFF2-40B4-BE49-F238E27FC236}">
                <a16:creationId xmlns:a16="http://schemas.microsoft.com/office/drawing/2014/main" id="{DFFD76DA-2115-49D6-84B2-FCE4CCE705AC}"/>
              </a:ext>
            </a:extLst>
          </p:cNvPr>
          <p:cNvSpPr/>
          <p:nvPr/>
        </p:nvSpPr>
        <p:spPr>
          <a:xfrm>
            <a:off x="0" y="0"/>
            <a:ext cx="24765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p>
        </p:txBody>
      </p:sp>
      <p:pic>
        <p:nvPicPr>
          <p:cNvPr id="4" name="Grafika 3" descr="Oči">
            <a:extLst>
              <a:ext uri="{FF2B5EF4-FFF2-40B4-BE49-F238E27FC236}">
                <a16:creationId xmlns:a16="http://schemas.microsoft.com/office/drawing/2014/main" id="{937146DF-99F1-434A-8532-12912C5106D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86615" y="2260001"/>
            <a:ext cx="914400" cy="914400"/>
          </a:xfrm>
          <a:prstGeom prst="rect">
            <a:avLst/>
          </a:prstGeom>
        </p:spPr>
      </p:pic>
    </p:spTree>
    <p:extLst>
      <p:ext uri="{BB962C8B-B14F-4D97-AF65-F5344CB8AC3E}">
        <p14:creationId xmlns:p14="http://schemas.microsoft.com/office/powerpoint/2010/main" val="2756134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PoljeZBesedilom 1">
            <a:extLst>
              <a:ext uri="{FF2B5EF4-FFF2-40B4-BE49-F238E27FC236}">
                <a16:creationId xmlns:a16="http://schemas.microsoft.com/office/drawing/2014/main" id="{D5FB0578-7481-4054-B96B-DD5561A3F84B}"/>
              </a:ext>
            </a:extLst>
          </p:cNvPr>
          <p:cNvSpPr txBox="1"/>
          <p:nvPr/>
        </p:nvSpPr>
        <p:spPr>
          <a:xfrm>
            <a:off x="1371600" y="58846"/>
            <a:ext cx="5330951" cy="6740307"/>
          </a:xfrm>
          <a:prstGeom prst="rect">
            <a:avLst/>
          </a:prstGeom>
          <a:ln w="76200">
            <a:solidFill>
              <a:schemeClr val="bg1"/>
            </a:solidFill>
          </a:ln>
        </p:spPr>
        <p:style>
          <a:lnRef idx="2">
            <a:schemeClr val="dk1"/>
          </a:lnRef>
          <a:fillRef idx="1">
            <a:schemeClr val="lt1"/>
          </a:fillRef>
          <a:effectRef idx="0">
            <a:schemeClr val="dk1"/>
          </a:effectRef>
          <a:fontRef idx="minor">
            <a:schemeClr val="dk1"/>
          </a:fontRef>
        </p:style>
        <p:txBody>
          <a:bodyPr wrap="square" rtlCol="0">
            <a:spAutoFit/>
          </a:bodyPr>
          <a:lstStyle/>
          <a:p>
            <a:endParaRPr lang="sl-SI" sz="1200" dirty="0">
              <a:latin typeface="+mj-lt"/>
            </a:endParaRPr>
          </a:p>
          <a:p>
            <a:r>
              <a:rPr lang="sl-SI" sz="1200" dirty="0">
                <a:latin typeface="+mj-lt"/>
              </a:rPr>
              <a:t>Jana Moral</a:t>
            </a:r>
          </a:p>
          <a:p>
            <a:r>
              <a:rPr lang="sl-SI" sz="1200" dirty="0">
                <a:latin typeface="+mj-lt"/>
              </a:rPr>
              <a:t>Trg proletarskih brigad 12</a:t>
            </a:r>
          </a:p>
          <a:p>
            <a:r>
              <a:rPr lang="sl-SI" sz="1200" dirty="0">
                <a:latin typeface="+mj-lt"/>
              </a:rPr>
              <a:t>8250 Brežice				        Brežice, 10. 9. 2014</a:t>
            </a:r>
          </a:p>
          <a:p>
            <a:endParaRPr lang="sl-SI" sz="1200" dirty="0">
              <a:latin typeface="+mj-lt"/>
            </a:endParaRPr>
          </a:p>
          <a:p>
            <a:r>
              <a:rPr lang="sl-SI" sz="1200" dirty="0">
                <a:latin typeface="+mj-lt"/>
              </a:rPr>
              <a:t>Papiga, d. o. o.</a:t>
            </a:r>
          </a:p>
          <a:p>
            <a:r>
              <a:rPr lang="sl-SI" sz="1200" dirty="0">
                <a:latin typeface="+mj-lt"/>
              </a:rPr>
              <a:t>Jan Simon, vodja Sektorja za kadre</a:t>
            </a:r>
          </a:p>
          <a:p>
            <a:r>
              <a:rPr lang="sl-SI" sz="1200" dirty="0">
                <a:latin typeface="+mj-lt"/>
              </a:rPr>
              <a:t>Pod kostanji 22</a:t>
            </a:r>
          </a:p>
          <a:p>
            <a:r>
              <a:rPr lang="sl-SI" sz="1200" dirty="0">
                <a:latin typeface="+mj-lt"/>
              </a:rPr>
              <a:t>8270 Krško</a:t>
            </a:r>
          </a:p>
          <a:p>
            <a:endParaRPr lang="sl-SI" sz="1200" dirty="0">
              <a:latin typeface="+mj-lt"/>
            </a:endParaRPr>
          </a:p>
          <a:p>
            <a:endParaRPr lang="sl-SI" sz="1200" b="1" dirty="0">
              <a:latin typeface="+mj-lt"/>
            </a:endParaRPr>
          </a:p>
          <a:p>
            <a:r>
              <a:rPr lang="sl-SI" sz="1200" b="1" dirty="0">
                <a:latin typeface="+mj-lt"/>
              </a:rPr>
              <a:t>Prošnja za sprejem na obvezno prakso</a:t>
            </a:r>
          </a:p>
          <a:p>
            <a:endParaRPr lang="sl-SI" sz="1200" dirty="0">
              <a:latin typeface="+mj-lt"/>
            </a:endParaRPr>
          </a:p>
          <a:p>
            <a:r>
              <a:rPr lang="sl-SI" sz="1200" dirty="0">
                <a:latin typeface="+mj-lt"/>
              </a:rPr>
              <a:t>Spoštovani!</a:t>
            </a:r>
          </a:p>
          <a:p>
            <a:endParaRPr lang="sl-SI" sz="1200" dirty="0">
              <a:latin typeface="+mj-lt"/>
            </a:endParaRPr>
          </a:p>
          <a:p>
            <a:pPr algn="just"/>
            <a:r>
              <a:rPr lang="sl-SI" sz="1200" dirty="0">
                <a:latin typeface="+mj-lt"/>
              </a:rPr>
              <a:t>Sem Jana Moral, dijakinja 1. letnika Ekonomske in trgovske šole Brežice, smer Trgovec, v Brežicah. V okviru pouka moramo februarja opraviti 14-dnevno obvezno prakso, zato Vas prosim, da mi omogočite opravljanje prakse v Vašem podjetju. </a:t>
            </a:r>
          </a:p>
          <a:p>
            <a:pPr algn="just"/>
            <a:endParaRPr lang="sl-SI" sz="1200" dirty="0">
              <a:latin typeface="+mj-lt"/>
            </a:endParaRPr>
          </a:p>
          <a:p>
            <a:pPr algn="just"/>
            <a:r>
              <a:rPr lang="sl-SI" sz="1200" dirty="0">
                <a:latin typeface="+mj-lt"/>
              </a:rPr>
              <a:t>V prvem letniku je poudarek na urejanju trgovinskih polic in ustreznem označevanju cen. Ker me to delo veseli in ker Vaše podjetje ponuja veliko možnosti za pridobivanje ustreznih izkušenj, bi se z veseljem odzvala delu pri Vas. </a:t>
            </a:r>
          </a:p>
          <a:p>
            <a:pPr algn="just"/>
            <a:endParaRPr lang="sl-SI" sz="1200" dirty="0">
              <a:latin typeface="+mj-lt"/>
            </a:endParaRPr>
          </a:p>
          <a:p>
            <a:pPr algn="just"/>
            <a:r>
              <a:rPr lang="sl-SI" sz="1200" dirty="0">
                <a:latin typeface="+mj-lt"/>
              </a:rPr>
              <a:t>Potrudila se bom, da bom uresničila vsa Vaša pričakovanja.</a:t>
            </a:r>
          </a:p>
          <a:p>
            <a:pPr algn="just"/>
            <a:endParaRPr lang="sl-SI" sz="1200" dirty="0">
              <a:latin typeface="+mj-lt"/>
            </a:endParaRPr>
          </a:p>
          <a:p>
            <a:pPr algn="just"/>
            <a:r>
              <a:rPr lang="sl-SI" sz="1200" dirty="0">
                <a:latin typeface="+mj-lt"/>
              </a:rPr>
              <a:t>Upam, da boste moji prošnji ugodili. Za ugodno rešitev prošnje se Vam že vnaprej zahvaljujem. </a:t>
            </a:r>
          </a:p>
          <a:p>
            <a:pPr algn="just"/>
            <a:endParaRPr lang="sl-SI" sz="1200" dirty="0">
              <a:latin typeface="+mj-lt"/>
            </a:endParaRPr>
          </a:p>
          <a:p>
            <a:pPr algn="just"/>
            <a:r>
              <a:rPr lang="sl-SI" sz="1200" dirty="0">
                <a:latin typeface="+mj-lt"/>
              </a:rPr>
              <a:t>Lepo Vas pozdravljam.</a:t>
            </a:r>
          </a:p>
          <a:p>
            <a:pPr algn="r"/>
            <a:endParaRPr lang="sl-SI" sz="1200" dirty="0">
              <a:latin typeface="+mj-lt"/>
            </a:endParaRPr>
          </a:p>
          <a:p>
            <a:pPr algn="ctr"/>
            <a:r>
              <a:rPr lang="sl-SI" sz="1200" dirty="0">
                <a:latin typeface="+mj-lt"/>
              </a:rPr>
              <a:t>                                                                                                                           </a:t>
            </a:r>
            <a:br>
              <a:rPr lang="sl-SI" sz="1200" dirty="0">
                <a:latin typeface="+mj-lt"/>
              </a:rPr>
            </a:br>
            <a:r>
              <a:rPr lang="sl-SI" sz="1200" dirty="0">
                <a:latin typeface="+mj-lt"/>
              </a:rPr>
              <a:t>                                                                                                                          Jana Moral</a:t>
            </a:r>
          </a:p>
          <a:p>
            <a:r>
              <a:rPr lang="sl-SI" sz="1200" dirty="0">
                <a:latin typeface="+mj-lt"/>
              </a:rPr>
              <a:t>Priloge:</a:t>
            </a:r>
          </a:p>
          <a:p>
            <a:r>
              <a:rPr lang="sl-SI" sz="1200" dirty="0">
                <a:latin typeface="+mj-lt"/>
              </a:rPr>
              <a:t>– potrdilo o vpisu</a:t>
            </a:r>
            <a:br>
              <a:rPr lang="sl-SI" sz="1200" dirty="0">
                <a:latin typeface="+mj-lt"/>
              </a:rPr>
            </a:br>
            <a:r>
              <a:rPr lang="sl-SI" sz="1200" dirty="0">
                <a:latin typeface="+mj-lt"/>
              </a:rPr>
              <a:t>– izjava šole o obveznem opravljanju prakse </a:t>
            </a:r>
            <a:br>
              <a:rPr lang="sl-SI" sz="1200" dirty="0">
                <a:latin typeface="+mj-lt"/>
              </a:rPr>
            </a:br>
            <a:r>
              <a:rPr lang="sl-SI" sz="1200" dirty="0">
                <a:latin typeface="+mj-lt"/>
              </a:rPr>
              <a:t>– program obvezne prakse</a:t>
            </a:r>
          </a:p>
        </p:txBody>
      </p:sp>
      <p:sp>
        <p:nvSpPr>
          <p:cNvPr id="4" name="PoljeZBesedilom 3">
            <a:extLst>
              <a:ext uri="{FF2B5EF4-FFF2-40B4-BE49-F238E27FC236}">
                <a16:creationId xmlns:a16="http://schemas.microsoft.com/office/drawing/2014/main" id="{46D8BF3A-C9E9-46CC-8B9C-312046BFAE24}"/>
              </a:ext>
            </a:extLst>
          </p:cNvPr>
          <p:cNvSpPr txBox="1"/>
          <p:nvPr/>
        </p:nvSpPr>
        <p:spPr>
          <a:xfrm>
            <a:off x="5705856" y="5503260"/>
            <a:ext cx="1143000" cy="369332"/>
          </a:xfrm>
          <a:prstGeom prst="rect">
            <a:avLst/>
          </a:prstGeom>
          <a:noFill/>
        </p:spPr>
        <p:txBody>
          <a:bodyPr wrap="square" rtlCol="0">
            <a:spAutoFit/>
          </a:bodyPr>
          <a:lstStyle/>
          <a:p>
            <a:r>
              <a:rPr lang="sl-SI" dirty="0">
                <a:solidFill>
                  <a:schemeClr val="tx1">
                    <a:lumMod val="85000"/>
                    <a:lumOff val="15000"/>
                  </a:schemeClr>
                </a:solidFill>
                <a:latin typeface="Palace Script MT" panose="030303020206070C0B05" pitchFamily="66" charset="0"/>
              </a:rPr>
              <a:t>Janja Moral</a:t>
            </a:r>
          </a:p>
        </p:txBody>
      </p:sp>
      <p:sp>
        <p:nvSpPr>
          <p:cNvPr id="6" name="PoljeZBesedilom 5">
            <a:extLst>
              <a:ext uri="{FF2B5EF4-FFF2-40B4-BE49-F238E27FC236}">
                <a16:creationId xmlns:a16="http://schemas.microsoft.com/office/drawing/2014/main" id="{6E160273-0160-4FF1-9F5E-3B62F789DB62}"/>
              </a:ext>
            </a:extLst>
          </p:cNvPr>
          <p:cNvSpPr txBox="1"/>
          <p:nvPr/>
        </p:nvSpPr>
        <p:spPr>
          <a:xfrm>
            <a:off x="7206280" y="689335"/>
            <a:ext cx="4613386" cy="461665"/>
          </a:xfrm>
          <a:prstGeom prst="rect">
            <a:avLst/>
          </a:prstGeom>
          <a:solidFill>
            <a:schemeClr val="bg2"/>
          </a:solidFill>
          <a:ln>
            <a:solidFill>
              <a:schemeClr val="accent1"/>
            </a:solidFill>
          </a:ln>
        </p:spPr>
        <p:txBody>
          <a:bodyPr wrap="square" rtlCol="0">
            <a:spAutoFit/>
          </a:bodyPr>
          <a:lstStyle/>
          <a:p>
            <a:pPr algn="ctr"/>
            <a:r>
              <a:rPr lang="sl-SI" sz="1200" dirty="0">
                <a:solidFill>
                  <a:schemeClr val="tx1">
                    <a:lumMod val="75000"/>
                    <a:lumOff val="25000"/>
                  </a:schemeClr>
                </a:solidFill>
                <a:latin typeface="+mj-lt"/>
              </a:rPr>
              <a:t>Pri pisanju podatkov v glavi besedila upoštevaj pravopisna pravila (velika in mala začetnica, ločila, presledki, vrstni red podatkov).</a:t>
            </a:r>
          </a:p>
        </p:txBody>
      </p:sp>
      <p:sp>
        <p:nvSpPr>
          <p:cNvPr id="7" name="Desni zaviti oklepaj 6">
            <a:extLst>
              <a:ext uri="{FF2B5EF4-FFF2-40B4-BE49-F238E27FC236}">
                <a16:creationId xmlns:a16="http://schemas.microsoft.com/office/drawing/2014/main" id="{6468555F-BD8F-4750-81AA-75CC3F33B635}"/>
              </a:ext>
            </a:extLst>
          </p:cNvPr>
          <p:cNvSpPr/>
          <p:nvPr/>
        </p:nvSpPr>
        <p:spPr>
          <a:xfrm rot="10800000" flipH="1">
            <a:off x="6751319" y="282774"/>
            <a:ext cx="415814" cy="1319059"/>
          </a:xfrm>
          <a:prstGeom prst="rightBrace">
            <a:avLst>
              <a:gd name="adj1" fmla="val 0"/>
              <a:gd name="adj2" fmla="val 5335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sl-SI"/>
          </a:p>
        </p:txBody>
      </p:sp>
      <p:sp>
        <p:nvSpPr>
          <p:cNvPr id="9" name="PoljeZBesedilom 8">
            <a:extLst>
              <a:ext uri="{FF2B5EF4-FFF2-40B4-BE49-F238E27FC236}">
                <a16:creationId xmlns:a16="http://schemas.microsoft.com/office/drawing/2014/main" id="{0B3C33DF-A942-498F-96A0-A5E241DAA866}"/>
              </a:ext>
            </a:extLst>
          </p:cNvPr>
          <p:cNvSpPr txBox="1"/>
          <p:nvPr/>
        </p:nvSpPr>
        <p:spPr>
          <a:xfrm>
            <a:off x="7154942" y="1671558"/>
            <a:ext cx="4613386" cy="461665"/>
          </a:xfrm>
          <a:prstGeom prst="rect">
            <a:avLst/>
          </a:prstGeom>
          <a:solidFill>
            <a:schemeClr val="bg2"/>
          </a:solidFill>
          <a:ln>
            <a:solidFill>
              <a:schemeClr val="accent1"/>
            </a:solidFill>
          </a:ln>
        </p:spPr>
        <p:txBody>
          <a:bodyPr wrap="square" rtlCol="0">
            <a:spAutoFit/>
          </a:bodyPr>
          <a:lstStyle/>
          <a:p>
            <a:pPr algn="ctr"/>
            <a:r>
              <a:rPr lang="sl-SI" sz="1200" dirty="0">
                <a:solidFill>
                  <a:schemeClr val="tx1">
                    <a:lumMod val="75000"/>
                    <a:lumOff val="25000"/>
                  </a:schemeClr>
                </a:solidFill>
                <a:latin typeface="+mj-lt"/>
              </a:rPr>
              <a:t>Naslov besedilne vrste mora vsebovati </a:t>
            </a:r>
            <a:r>
              <a:rPr lang="sl-SI" sz="1200" b="1" dirty="0">
                <a:solidFill>
                  <a:schemeClr val="tx1">
                    <a:lumMod val="75000"/>
                    <a:lumOff val="25000"/>
                  </a:schemeClr>
                </a:solidFill>
              </a:rPr>
              <a:t>vrsto </a:t>
            </a:r>
            <a:r>
              <a:rPr lang="sl-SI" sz="1200" dirty="0">
                <a:solidFill>
                  <a:schemeClr val="tx1">
                    <a:lumMod val="75000"/>
                    <a:lumOff val="25000"/>
                  </a:schemeClr>
                </a:solidFill>
              </a:rPr>
              <a:t>(prošnja)</a:t>
            </a:r>
            <a:r>
              <a:rPr lang="sl-SI" sz="1200" dirty="0">
                <a:solidFill>
                  <a:schemeClr val="tx1">
                    <a:lumMod val="75000"/>
                    <a:lumOff val="25000"/>
                  </a:schemeClr>
                </a:solidFill>
                <a:latin typeface="+mj-lt"/>
              </a:rPr>
              <a:t> in </a:t>
            </a:r>
            <a:r>
              <a:rPr lang="sl-SI" sz="1200" b="1" dirty="0">
                <a:solidFill>
                  <a:schemeClr val="tx1">
                    <a:lumMod val="75000"/>
                    <a:lumOff val="25000"/>
                  </a:schemeClr>
                </a:solidFill>
              </a:rPr>
              <a:t>temo</a:t>
            </a:r>
            <a:r>
              <a:rPr lang="sl-SI" sz="1200" dirty="0">
                <a:solidFill>
                  <a:schemeClr val="tx1">
                    <a:lumMod val="75000"/>
                    <a:lumOff val="25000"/>
                  </a:schemeClr>
                </a:solidFill>
                <a:latin typeface="+mj-lt"/>
              </a:rPr>
              <a:t> besedila (povemo, za kaj prosimo). </a:t>
            </a:r>
          </a:p>
        </p:txBody>
      </p:sp>
      <p:cxnSp>
        <p:nvCxnSpPr>
          <p:cNvPr id="10" name="Raven puščični povezovalnik 9">
            <a:extLst>
              <a:ext uri="{FF2B5EF4-FFF2-40B4-BE49-F238E27FC236}">
                <a16:creationId xmlns:a16="http://schemas.microsoft.com/office/drawing/2014/main" id="{D038FF86-6DA3-459D-A479-FCDC0A9B4F3B}"/>
              </a:ext>
            </a:extLst>
          </p:cNvPr>
          <p:cNvCxnSpPr>
            <a:cxnSpLocks/>
          </p:cNvCxnSpPr>
          <p:nvPr/>
        </p:nvCxnSpPr>
        <p:spPr>
          <a:xfrm>
            <a:off x="3702893" y="1933168"/>
            <a:ext cx="345204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Raven puščični povezovalnik 12">
            <a:extLst>
              <a:ext uri="{FF2B5EF4-FFF2-40B4-BE49-F238E27FC236}">
                <a16:creationId xmlns:a16="http://schemas.microsoft.com/office/drawing/2014/main" id="{03CA37BA-0E4E-46B4-B919-D59F32FE0E3D}"/>
              </a:ext>
            </a:extLst>
          </p:cNvPr>
          <p:cNvCxnSpPr>
            <a:cxnSpLocks/>
          </p:cNvCxnSpPr>
          <p:nvPr/>
        </p:nvCxnSpPr>
        <p:spPr>
          <a:xfrm>
            <a:off x="2217231" y="2570200"/>
            <a:ext cx="493771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Raven povezovalnik 14">
            <a:extLst>
              <a:ext uri="{FF2B5EF4-FFF2-40B4-BE49-F238E27FC236}">
                <a16:creationId xmlns:a16="http://schemas.microsoft.com/office/drawing/2014/main" id="{097F0625-AE68-402F-A1E0-6F4D0D4C9D96}"/>
              </a:ext>
            </a:extLst>
          </p:cNvPr>
          <p:cNvCxnSpPr>
            <a:cxnSpLocks/>
          </p:cNvCxnSpPr>
          <p:nvPr/>
        </p:nvCxnSpPr>
        <p:spPr>
          <a:xfrm>
            <a:off x="3702893" y="1927668"/>
            <a:ext cx="0" cy="148238"/>
          </a:xfrm>
          <a:prstGeom prst="line">
            <a:avLst/>
          </a:prstGeom>
        </p:spPr>
        <p:style>
          <a:lnRef idx="1">
            <a:schemeClr val="accent1"/>
          </a:lnRef>
          <a:fillRef idx="0">
            <a:schemeClr val="accent1"/>
          </a:fillRef>
          <a:effectRef idx="0">
            <a:schemeClr val="accent1"/>
          </a:effectRef>
          <a:fontRef idx="minor">
            <a:schemeClr val="tx1"/>
          </a:fontRef>
        </p:style>
      </p:cxnSp>
      <p:sp>
        <p:nvSpPr>
          <p:cNvPr id="17" name="PoljeZBesedilom 16">
            <a:extLst>
              <a:ext uri="{FF2B5EF4-FFF2-40B4-BE49-F238E27FC236}">
                <a16:creationId xmlns:a16="http://schemas.microsoft.com/office/drawing/2014/main" id="{8FFDA9F6-3F1B-4642-8799-83625AAB7534}"/>
              </a:ext>
            </a:extLst>
          </p:cNvPr>
          <p:cNvSpPr txBox="1"/>
          <p:nvPr/>
        </p:nvSpPr>
        <p:spPr>
          <a:xfrm>
            <a:off x="7148845" y="2291850"/>
            <a:ext cx="4613386" cy="461665"/>
          </a:xfrm>
          <a:prstGeom prst="rect">
            <a:avLst/>
          </a:prstGeom>
          <a:solidFill>
            <a:schemeClr val="bg2"/>
          </a:solidFill>
          <a:ln>
            <a:solidFill>
              <a:schemeClr val="accent1"/>
            </a:solidFill>
          </a:ln>
        </p:spPr>
        <p:txBody>
          <a:bodyPr wrap="square" rtlCol="0">
            <a:spAutoFit/>
          </a:bodyPr>
          <a:lstStyle/>
          <a:p>
            <a:pPr algn="ctr"/>
            <a:r>
              <a:rPr lang="sl-SI" sz="1200" dirty="0">
                <a:solidFill>
                  <a:schemeClr val="tx1">
                    <a:lumMod val="75000"/>
                    <a:lumOff val="25000"/>
                  </a:schemeClr>
                </a:solidFill>
                <a:latin typeface="+mj-lt"/>
              </a:rPr>
              <a:t>Uradni nagovor lahko od vsebine razmejiš s klicajem ali z vejico in glede na svojo izbiro nadaljuješ z ustrezno začetnico.</a:t>
            </a:r>
          </a:p>
        </p:txBody>
      </p:sp>
      <p:sp>
        <p:nvSpPr>
          <p:cNvPr id="18" name="Desni zaviti oklepaj 17">
            <a:extLst>
              <a:ext uri="{FF2B5EF4-FFF2-40B4-BE49-F238E27FC236}">
                <a16:creationId xmlns:a16="http://schemas.microsoft.com/office/drawing/2014/main" id="{F672EA2F-2BDA-4090-AB60-61B13C0CBF76}"/>
              </a:ext>
            </a:extLst>
          </p:cNvPr>
          <p:cNvSpPr/>
          <p:nvPr/>
        </p:nvSpPr>
        <p:spPr>
          <a:xfrm rot="10800000" flipH="1">
            <a:off x="6739128" y="3015683"/>
            <a:ext cx="397526" cy="1565453"/>
          </a:xfrm>
          <a:prstGeom prst="rightBrace">
            <a:avLst>
              <a:gd name="adj1" fmla="val 0"/>
              <a:gd name="adj2" fmla="val 5335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sl-SI"/>
          </a:p>
        </p:txBody>
      </p:sp>
      <p:sp>
        <p:nvSpPr>
          <p:cNvPr id="19" name="PoljeZBesedilom 18">
            <a:extLst>
              <a:ext uri="{FF2B5EF4-FFF2-40B4-BE49-F238E27FC236}">
                <a16:creationId xmlns:a16="http://schemas.microsoft.com/office/drawing/2014/main" id="{D81CE661-D0B5-4153-9E9C-4B05C768E8FC}"/>
              </a:ext>
            </a:extLst>
          </p:cNvPr>
          <p:cNvSpPr txBox="1"/>
          <p:nvPr/>
        </p:nvSpPr>
        <p:spPr>
          <a:xfrm>
            <a:off x="7167133" y="3238104"/>
            <a:ext cx="4613386" cy="830997"/>
          </a:xfrm>
          <a:prstGeom prst="rect">
            <a:avLst/>
          </a:prstGeom>
          <a:solidFill>
            <a:schemeClr val="bg2"/>
          </a:solidFill>
          <a:ln>
            <a:solidFill>
              <a:schemeClr val="accent1"/>
            </a:solidFill>
          </a:ln>
        </p:spPr>
        <p:txBody>
          <a:bodyPr wrap="square" rtlCol="0">
            <a:spAutoFit/>
          </a:bodyPr>
          <a:lstStyle/>
          <a:p>
            <a:pPr algn="ctr"/>
            <a:r>
              <a:rPr lang="sl-SI" sz="1200" dirty="0">
                <a:solidFill>
                  <a:schemeClr val="tx1">
                    <a:lumMod val="75000"/>
                    <a:lumOff val="25000"/>
                  </a:schemeClr>
                </a:solidFill>
                <a:latin typeface="+mj-lt"/>
              </a:rPr>
              <a:t>V vsebini neposredno izrazi temo prošnje in jo utemelji (</a:t>
            </a:r>
            <a:r>
              <a:rPr lang="sl-SI" sz="1200" b="1" dirty="0">
                <a:solidFill>
                  <a:schemeClr val="tx1">
                    <a:lumMod val="75000"/>
                    <a:lumOff val="25000"/>
                  </a:schemeClr>
                </a:solidFill>
              </a:rPr>
              <a:t>namen</a:t>
            </a:r>
            <a:r>
              <a:rPr lang="sl-SI" sz="1200" dirty="0">
                <a:solidFill>
                  <a:schemeClr val="tx1">
                    <a:lumMod val="75000"/>
                    <a:lumOff val="25000"/>
                  </a:schemeClr>
                </a:solidFill>
                <a:latin typeface="+mj-lt"/>
              </a:rPr>
              <a:t> pisanja prošnje). Poskrbi za ustrezno dolžino besedila. Vključi tiste podatke, za katere meniš, da so pomembni za ugodno rešitev prošnje.</a:t>
            </a:r>
          </a:p>
          <a:p>
            <a:pPr algn="ctr"/>
            <a:r>
              <a:rPr lang="sl-SI" sz="1200" dirty="0">
                <a:solidFill>
                  <a:schemeClr val="tx1">
                    <a:lumMod val="75000"/>
                    <a:lumOff val="25000"/>
                  </a:schemeClr>
                </a:solidFill>
                <a:latin typeface="+mj-lt"/>
              </a:rPr>
              <a:t>Veliko pozornost nameni upoštevanju pravopisnih pravil.</a:t>
            </a:r>
          </a:p>
        </p:txBody>
      </p:sp>
      <p:cxnSp>
        <p:nvCxnSpPr>
          <p:cNvPr id="20" name="Raven puščični povezovalnik 19">
            <a:extLst>
              <a:ext uri="{FF2B5EF4-FFF2-40B4-BE49-F238E27FC236}">
                <a16:creationId xmlns:a16="http://schemas.microsoft.com/office/drawing/2014/main" id="{730F0788-E85E-4CFD-9C3A-3007544CFFD1}"/>
              </a:ext>
            </a:extLst>
          </p:cNvPr>
          <p:cNvCxnSpPr>
            <a:cxnSpLocks/>
          </p:cNvCxnSpPr>
          <p:nvPr/>
        </p:nvCxnSpPr>
        <p:spPr>
          <a:xfrm>
            <a:off x="2290383" y="4925551"/>
            <a:ext cx="493771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PoljeZBesedilom 20">
            <a:extLst>
              <a:ext uri="{FF2B5EF4-FFF2-40B4-BE49-F238E27FC236}">
                <a16:creationId xmlns:a16="http://schemas.microsoft.com/office/drawing/2014/main" id="{1E89CDE0-5A46-4D6D-B18D-0A594DB3B06A}"/>
              </a:ext>
            </a:extLst>
          </p:cNvPr>
          <p:cNvSpPr txBox="1"/>
          <p:nvPr/>
        </p:nvSpPr>
        <p:spPr>
          <a:xfrm>
            <a:off x="7228094" y="4771662"/>
            <a:ext cx="4613386" cy="276999"/>
          </a:xfrm>
          <a:prstGeom prst="rect">
            <a:avLst/>
          </a:prstGeom>
          <a:solidFill>
            <a:schemeClr val="bg2"/>
          </a:solidFill>
          <a:ln>
            <a:solidFill>
              <a:schemeClr val="accent1"/>
            </a:solidFill>
          </a:ln>
        </p:spPr>
        <p:txBody>
          <a:bodyPr wrap="square" rtlCol="0">
            <a:spAutoFit/>
          </a:bodyPr>
          <a:lstStyle/>
          <a:p>
            <a:pPr algn="ctr"/>
            <a:r>
              <a:rPr lang="sl-SI" sz="1200" dirty="0">
                <a:solidFill>
                  <a:schemeClr val="tx1">
                    <a:lumMod val="75000"/>
                    <a:lumOff val="25000"/>
                  </a:schemeClr>
                </a:solidFill>
                <a:latin typeface="+mj-lt"/>
              </a:rPr>
              <a:t>Svoje besedilo ustrezno zaključi. </a:t>
            </a:r>
          </a:p>
        </p:txBody>
      </p:sp>
      <p:sp>
        <p:nvSpPr>
          <p:cNvPr id="22" name="PoljeZBesedilom 21">
            <a:extLst>
              <a:ext uri="{FF2B5EF4-FFF2-40B4-BE49-F238E27FC236}">
                <a16:creationId xmlns:a16="http://schemas.microsoft.com/office/drawing/2014/main" id="{CA30FC99-DF52-4CF0-B9EF-B58848DB90A7}"/>
              </a:ext>
            </a:extLst>
          </p:cNvPr>
          <p:cNvSpPr txBox="1"/>
          <p:nvPr/>
        </p:nvSpPr>
        <p:spPr>
          <a:xfrm>
            <a:off x="7228094" y="5155657"/>
            <a:ext cx="4613386" cy="646331"/>
          </a:xfrm>
          <a:prstGeom prst="rect">
            <a:avLst/>
          </a:prstGeom>
          <a:solidFill>
            <a:schemeClr val="bg2"/>
          </a:solidFill>
          <a:ln>
            <a:solidFill>
              <a:schemeClr val="accent1"/>
            </a:solidFill>
          </a:ln>
        </p:spPr>
        <p:txBody>
          <a:bodyPr wrap="square" rtlCol="0">
            <a:spAutoFit/>
          </a:bodyPr>
          <a:lstStyle/>
          <a:p>
            <a:pPr algn="ctr"/>
            <a:r>
              <a:rPr lang="sl-SI" sz="1200" dirty="0">
                <a:solidFill>
                  <a:schemeClr val="tx1">
                    <a:lumMod val="75000"/>
                    <a:lumOff val="25000"/>
                  </a:schemeClr>
                </a:solidFill>
                <a:latin typeface="+mj-lt"/>
              </a:rPr>
              <a:t>Če uradni pozdrav vsebuje osebno glagolsko obliko, ga zaključi s piko; v nasprotnem primeru pike ni (</a:t>
            </a:r>
            <a:r>
              <a:rPr lang="sl-SI" sz="1200" i="1" dirty="0">
                <a:solidFill>
                  <a:schemeClr val="tx1">
                    <a:lumMod val="75000"/>
                    <a:lumOff val="25000"/>
                  </a:schemeClr>
                </a:solidFill>
                <a:latin typeface="+mj-lt"/>
              </a:rPr>
              <a:t>Lep pozdrav</a:t>
            </a:r>
            <a:r>
              <a:rPr lang="sl-SI" sz="1200" dirty="0">
                <a:solidFill>
                  <a:schemeClr val="tx1">
                    <a:lumMod val="75000"/>
                    <a:lumOff val="25000"/>
                  </a:schemeClr>
                </a:solidFill>
                <a:latin typeface="+mj-lt"/>
              </a:rPr>
              <a:t>). Prošnje </a:t>
            </a:r>
            <a:r>
              <a:rPr lang="sl-SI" sz="1200" b="1" dirty="0">
                <a:solidFill>
                  <a:schemeClr val="tx1">
                    <a:lumMod val="75000"/>
                    <a:lumOff val="25000"/>
                  </a:schemeClr>
                </a:solidFill>
              </a:rPr>
              <a:t>ne</a:t>
            </a:r>
            <a:r>
              <a:rPr lang="sl-SI" sz="1200" dirty="0">
                <a:solidFill>
                  <a:schemeClr val="tx1">
                    <a:lumMod val="75000"/>
                    <a:lumOff val="25000"/>
                  </a:schemeClr>
                </a:solidFill>
                <a:latin typeface="+mj-lt"/>
              </a:rPr>
              <a:t> zaključuješ z okrajšanim pozdravom (</a:t>
            </a:r>
            <a:r>
              <a:rPr lang="sl-SI" sz="1200" strike="sngStrike" dirty="0">
                <a:solidFill>
                  <a:schemeClr val="tx1">
                    <a:lumMod val="75000"/>
                    <a:lumOff val="25000"/>
                  </a:schemeClr>
                </a:solidFill>
                <a:latin typeface="+mj-lt"/>
              </a:rPr>
              <a:t>LP</a:t>
            </a:r>
            <a:r>
              <a:rPr lang="sl-SI" sz="1200" dirty="0">
                <a:solidFill>
                  <a:schemeClr val="tx1">
                    <a:lumMod val="75000"/>
                    <a:lumOff val="25000"/>
                  </a:schemeClr>
                </a:solidFill>
                <a:latin typeface="+mj-lt"/>
              </a:rPr>
              <a:t>).</a:t>
            </a:r>
          </a:p>
        </p:txBody>
      </p:sp>
      <p:cxnSp>
        <p:nvCxnSpPr>
          <p:cNvPr id="24" name="Raven puščični povezovalnik 23">
            <a:extLst>
              <a:ext uri="{FF2B5EF4-FFF2-40B4-BE49-F238E27FC236}">
                <a16:creationId xmlns:a16="http://schemas.microsoft.com/office/drawing/2014/main" id="{6C9E198A-F438-445A-A058-0E2515B3F9D8}"/>
              </a:ext>
            </a:extLst>
          </p:cNvPr>
          <p:cNvCxnSpPr>
            <a:cxnSpLocks/>
          </p:cNvCxnSpPr>
          <p:nvPr/>
        </p:nvCxnSpPr>
        <p:spPr>
          <a:xfrm>
            <a:off x="2888434" y="5324840"/>
            <a:ext cx="433966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Desni zaviti oklepaj 29">
            <a:extLst>
              <a:ext uri="{FF2B5EF4-FFF2-40B4-BE49-F238E27FC236}">
                <a16:creationId xmlns:a16="http://schemas.microsoft.com/office/drawing/2014/main" id="{58226597-5147-4B5D-9E2B-D928CDD50965}"/>
              </a:ext>
            </a:extLst>
          </p:cNvPr>
          <p:cNvSpPr/>
          <p:nvPr/>
        </p:nvSpPr>
        <p:spPr>
          <a:xfrm rot="10800000" flipH="1">
            <a:off x="6746509" y="5477364"/>
            <a:ext cx="420624" cy="1319059"/>
          </a:xfrm>
          <a:prstGeom prst="rightBrace">
            <a:avLst>
              <a:gd name="adj1" fmla="val 0"/>
              <a:gd name="adj2" fmla="val 2978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sl-SI"/>
          </a:p>
        </p:txBody>
      </p:sp>
      <p:sp>
        <p:nvSpPr>
          <p:cNvPr id="31" name="PoljeZBesedilom 30">
            <a:extLst>
              <a:ext uri="{FF2B5EF4-FFF2-40B4-BE49-F238E27FC236}">
                <a16:creationId xmlns:a16="http://schemas.microsoft.com/office/drawing/2014/main" id="{713883EB-19C7-4954-B551-B7EC034796BE}"/>
              </a:ext>
            </a:extLst>
          </p:cNvPr>
          <p:cNvSpPr txBox="1"/>
          <p:nvPr/>
        </p:nvSpPr>
        <p:spPr>
          <a:xfrm>
            <a:off x="7218949" y="6051011"/>
            <a:ext cx="4613386" cy="646331"/>
          </a:xfrm>
          <a:prstGeom prst="rect">
            <a:avLst/>
          </a:prstGeom>
          <a:solidFill>
            <a:schemeClr val="bg2"/>
          </a:solidFill>
          <a:ln>
            <a:solidFill>
              <a:schemeClr val="accent1"/>
            </a:solidFill>
          </a:ln>
        </p:spPr>
        <p:txBody>
          <a:bodyPr wrap="square" rtlCol="0">
            <a:spAutoFit/>
          </a:bodyPr>
          <a:lstStyle/>
          <a:p>
            <a:pPr algn="ctr"/>
            <a:r>
              <a:rPr lang="sl-SI" sz="1200" dirty="0">
                <a:solidFill>
                  <a:schemeClr val="tx1">
                    <a:lumMod val="75000"/>
                    <a:lumOff val="25000"/>
                  </a:schemeClr>
                </a:solidFill>
                <a:latin typeface="+mj-lt"/>
              </a:rPr>
              <a:t>Na koncu zapišeš svoje ime in priimek, z lastnoročnim podpisom prevzameš odgovornost za resničnost podatkov. Glede na namen in temo prošnje lahko priložiš ustrezna dokazila.</a:t>
            </a:r>
          </a:p>
        </p:txBody>
      </p:sp>
      <p:pic>
        <p:nvPicPr>
          <p:cNvPr id="23" name="Grafika 22" descr="Oko">
            <a:extLst>
              <a:ext uri="{FF2B5EF4-FFF2-40B4-BE49-F238E27FC236}">
                <a16:creationId xmlns:a16="http://schemas.microsoft.com/office/drawing/2014/main" id="{7603660B-C4B9-4FF4-9BA5-ABC2B5561F1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7264" y="58846"/>
            <a:ext cx="914400" cy="914400"/>
          </a:xfrm>
          <a:prstGeom prst="rect">
            <a:avLst/>
          </a:prstGeom>
        </p:spPr>
      </p:pic>
    </p:spTree>
    <p:extLst>
      <p:ext uri="{BB962C8B-B14F-4D97-AF65-F5344CB8AC3E}">
        <p14:creationId xmlns:p14="http://schemas.microsoft.com/office/powerpoint/2010/main" val="3145181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Pravokotnik: zaokroženi vogali 1">
            <a:extLst>
              <a:ext uri="{FF2B5EF4-FFF2-40B4-BE49-F238E27FC236}">
                <a16:creationId xmlns:a16="http://schemas.microsoft.com/office/drawing/2014/main" id="{A25C80F7-715D-4278-A6D4-B8FFE2D70078}"/>
              </a:ext>
            </a:extLst>
          </p:cNvPr>
          <p:cNvSpPr/>
          <p:nvPr/>
        </p:nvSpPr>
        <p:spPr>
          <a:xfrm>
            <a:off x="4128733" y="406908"/>
            <a:ext cx="4412118" cy="6044184"/>
          </a:xfrm>
          <a:prstGeom prst="roundRect">
            <a:avLst>
              <a:gd name="adj" fmla="val 2613"/>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p>
        </p:txBody>
      </p:sp>
      <p:sp>
        <p:nvSpPr>
          <p:cNvPr id="3" name="PoljeZBesedilom 2">
            <a:extLst>
              <a:ext uri="{FF2B5EF4-FFF2-40B4-BE49-F238E27FC236}">
                <a16:creationId xmlns:a16="http://schemas.microsoft.com/office/drawing/2014/main" id="{304EC5EC-2CF3-4ABB-A1DF-6798B2E675E3}"/>
              </a:ext>
            </a:extLst>
          </p:cNvPr>
          <p:cNvSpPr txBox="1"/>
          <p:nvPr/>
        </p:nvSpPr>
        <p:spPr>
          <a:xfrm>
            <a:off x="8127847" y="1000944"/>
            <a:ext cx="826008" cy="521208"/>
          </a:xfrm>
          <a:prstGeom prst="rect">
            <a:avLst/>
          </a:prstGeom>
          <a:solidFill>
            <a:srgbClr val="00B050"/>
          </a:solidFill>
          <a:effectLst>
            <a:outerShdw blurRad="50800" dist="38100" dir="16200000" rotWithShape="0">
              <a:prstClr val="black">
                <a:alpha val="40000"/>
              </a:prstClr>
            </a:outerShdw>
          </a:effectLst>
        </p:spPr>
        <p:txBody>
          <a:bodyPr wrap="square" rtlCol="0">
            <a:spAutoFit/>
          </a:bodyPr>
          <a:lstStyle/>
          <a:p>
            <a:endParaRPr lang="sl-SI" dirty="0"/>
          </a:p>
        </p:txBody>
      </p:sp>
      <p:sp>
        <p:nvSpPr>
          <p:cNvPr id="4" name="PoljeZBesedilom 3">
            <a:extLst>
              <a:ext uri="{FF2B5EF4-FFF2-40B4-BE49-F238E27FC236}">
                <a16:creationId xmlns:a16="http://schemas.microsoft.com/office/drawing/2014/main" id="{5E767488-F0B0-4A84-A954-EE68C4576FD2}"/>
              </a:ext>
            </a:extLst>
          </p:cNvPr>
          <p:cNvSpPr txBox="1"/>
          <p:nvPr/>
        </p:nvSpPr>
        <p:spPr>
          <a:xfrm>
            <a:off x="8127847" y="1628832"/>
            <a:ext cx="826008" cy="521208"/>
          </a:xfrm>
          <a:prstGeom prst="rect">
            <a:avLst/>
          </a:prstGeom>
          <a:solidFill>
            <a:srgbClr val="00B050"/>
          </a:solidFill>
          <a:effectLst>
            <a:outerShdw blurRad="50800" dist="38100" dir="16200000" rotWithShape="0">
              <a:prstClr val="black">
                <a:alpha val="40000"/>
              </a:prstClr>
            </a:outerShdw>
          </a:effectLst>
        </p:spPr>
        <p:txBody>
          <a:bodyPr wrap="square" rtlCol="0">
            <a:spAutoFit/>
          </a:bodyPr>
          <a:lstStyle/>
          <a:p>
            <a:endParaRPr lang="sl-SI" dirty="0"/>
          </a:p>
        </p:txBody>
      </p:sp>
      <p:sp>
        <p:nvSpPr>
          <p:cNvPr id="5" name="Pravokotnik: zaokroženi vogali 4">
            <a:extLst>
              <a:ext uri="{FF2B5EF4-FFF2-40B4-BE49-F238E27FC236}">
                <a16:creationId xmlns:a16="http://schemas.microsoft.com/office/drawing/2014/main" id="{B79E38EF-0E2B-4B05-8DBC-EA5912832B5C}"/>
              </a:ext>
            </a:extLst>
          </p:cNvPr>
          <p:cNvSpPr/>
          <p:nvPr/>
        </p:nvSpPr>
        <p:spPr>
          <a:xfrm>
            <a:off x="3889941" y="406908"/>
            <a:ext cx="4412118" cy="6044184"/>
          </a:xfrm>
          <a:prstGeom prst="roundRect">
            <a:avLst>
              <a:gd name="adj" fmla="val 2613"/>
            </a:avLst>
          </a:prstGeom>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p>
        </p:txBody>
      </p:sp>
      <p:sp>
        <p:nvSpPr>
          <p:cNvPr id="6" name="Pravokotnik: zaokroženi vogali 5">
            <a:extLst>
              <a:ext uri="{FF2B5EF4-FFF2-40B4-BE49-F238E27FC236}">
                <a16:creationId xmlns:a16="http://schemas.microsoft.com/office/drawing/2014/main" id="{79E4AD7B-2FB5-4DE9-96A3-AADBFE75E5B6}"/>
              </a:ext>
            </a:extLst>
          </p:cNvPr>
          <p:cNvSpPr/>
          <p:nvPr/>
        </p:nvSpPr>
        <p:spPr>
          <a:xfrm>
            <a:off x="4784075" y="2019300"/>
            <a:ext cx="2921424" cy="1409700"/>
          </a:xfrm>
          <a:prstGeom prst="roundRect">
            <a:avLst>
              <a:gd name="adj" fmla="val 9910"/>
            </a:avLst>
          </a:prstGeom>
          <a:solidFill>
            <a:schemeClr val="bg2"/>
          </a:solid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2800" b="1" dirty="0">
                <a:solidFill>
                  <a:schemeClr val="bg2">
                    <a:lumMod val="25000"/>
                  </a:schemeClr>
                </a:solidFill>
              </a:rPr>
              <a:t>2. URA </a:t>
            </a:r>
          </a:p>
        </p:txBody>
      </p:sp>
      <p:pic>
        <p:nvPicPr>
          <p:cNvPr id="7" name="Slika 6" descr="Download Free png background-Pen-transparent - DLPNG.com">
            <a:extLst>
              <a:ext uri="{FF2B5EF4-FFF2-40B4-BE49-F238E27FC236}">
                <a16:creationId xmlns:a16="http://schemas.microsoft.com/office/drawing/2014/main" id="{19D110E5-24EA-4D62-8778-F71B6E8F79D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3141866">
            <a:off x="3186817" y="3308675"/>
            <a:ext cx="3658235" cy="3658235"/>
          </a:xfrm>
          <a:prstGeom prst="rect">
            <a:avLst/>
          </a:prstGeom>
          <a:noFill/>
          <a:ln>
            <a:noFill/>
          </a:ln>
          <a:effectLst>
            <a:outerShdw blurRad="50800" dist="38100" dir="16200000" rotWithShape="0">
              <a:prstClr val="black">
                <a:alpha val="40000"/>
              </a:prstClr>
            </a:outerShdw>
          </a:effectLst>
        </p:spPr>
      </p:pic>
    </p:spTree>
    <p:extLst>
      <p:ext uri="{BB962C8B-B14F-4D97-AF65-F5344CB8AC3E}">
        <p14:creationId xmlns:p14="http://schemas.microsoft.com/office/powerpoint/2010/main" val="605234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7"/>
                                        </p:tgtEl>
                                        <p:attrNameLst>
                                          <p:attrName>ppt_w</p:attrName>
                                        </p:attrNameLst>
                                      </p:cBhvr>
                                      <p:tavLst>
                                        <p:tav tm="0">
                                          <p:val>
                                            <p:strVal val="ppt_w"/>
                                          </p:val>
                                        </p:tav>
                                        <p:tav tm="100000">
                                          <p:val>
                                            <p:fltVal val="0"/>
                                          </p:val>
                                        </p:tav>
                                      </p:tavLst>
                                    </p:anim>
                                    <p:anim calcmode="lin" valueType="num">
                                      <p:cBhvr>
                                        <p:cTn id="7" dur="1000"/>
                                        <p:tgtEl>
                                          <p:spTgt spid="7"/>
                                        </p:tgtEl>
                                        <p:attrNameLst>
                                          <p:attrName>ppt_h</p:attrName>
                                        </p:attrNameLst>
                                      </p:cBhvr>
                                      <p:tavLst>
                                        <p:tav tm="0">
                                          <p:val>
                                            <p:strVal val="ppt_h"/>
                                          </p:val>
                                        </p:tav>
                                        <p:tav tm="100000">
                                          <p:val>
                                            <p:fltVal val="0"/>
                                          </p:val>
                                        </p:tav>
                                      </p:tavLst>
                                    </p:anim>
                                    <p:anim calcmode="lin" valueType="num">
                                      <p:cBhvr>
                                        <p:cTn id="8" dur="1000"/>
                                        <p:tgtEl>
                                          <p:spTgt spid="7"/>
                                        </p:tgtEl>
                                        <p:attrNameLst>
                                          <p:attrName>style.rotation</p:attrName>
                                        </p:attrNameLst>
                                      </p:cBhvr>
                                      <p:tavLst>
                                        <p:tav tm="0">
                                          <p:val>
                                            <p:fltVal val="0"/>
                                          </p:val>
                                        </p:tav>
                                        <p:tav tm="100000">
                                          <p:val>
                                            <p:fltVal val="90"/>
                                          </p:val>
                                        </p:tav>
                                      </p:tavLst>
                                    </p:anim>
                                    <p:animEffect transition="out" filter="fade">
                                      <p:cBhvr>
                                        <p:cTn id="9" dur="1000"/>
                                        <p:tgtEl>
                                          <p:spTgt spid="7"/>
                                        </p:tgtEl>
                                      </p:cBhvr>
                                    </p:animEffect>
                                    <p:set>
                                      <p:cBhvr>
                                        <p:cTn id="10" dur="1" fill="hold">
                                          <p:stCondLst>
                                            <p:cond delay="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5" name="PoljeZBesedilom 4">
            <a:extLst>
              <a:ext uri="{FF2B5EF4-FFF2-40B4-BE49-F238E27FC236}">
                <a16:creationId xmlns:a16="http://schemas.microsoft.com/office/drawing/2014/main" id="{0783A020-BC4B-482B-8A06-EDC87ADA45B0}"/>
              </a:ext>
            </a:extLst>
          </p:cNvPr>
          <p:cNvSpPr txBox="1"/>
          <p:nvPr/>
        </p:nvSpPr>
        <p:spPr>
          <a:xfrm>
            <a:off x="3279648" y="594360"/>
            <a:ext cx="5102352" cy="400110"/>
          </a:xfrm>
          <a:prstGeom prst="rect">
            <a:avLst/>
          </a:prstGeom>
          <a:noFill/>
        </p:spPr>
        <p:txBody>
          <a:bodyPr wrap="square" rtlCol="0">
            <a:spAutoFit/>
          </a:bodyPr>
          <a:lstStyle/>
          <a:p>
            <a:pPr algn="ctr"/>
            <a:r>
              <a:rPr lang="sl-SI" sz="2000" b="1" u="sng" dirty="0">
                <a:solidFill>
                  <a:schemeClr val="bg2">
                    <a:lumMod val="25000"/>
                  </a:schemeClr>
                </a:solidFill>
              </a:rPr>
              <a:t>PISNA NALOGA</a:t>
            </a:r>
          </a:p>
        </p:txBody>
      </p:sp>
      <p:sp>
        <p:nvSpPr>
          <p:cNvPr id="17" name="PoljeZBesedilom 16">
            <a:extLst>
              <a:ext uri="{FF2B5EF4-FFF2-40B4-BE49-F238E27FC236}">
                <a16:creationId xmlns:a16="http://schemas.microsoft.com/office/drawing/2014/main" id="{E38727C3-BEA9-4393-BC70-58EE0B953EC4}"/>
              </a:ext>
            </a:extLst>
          </p:cNvPr>
          <p:cNvSpPr txBox="1"/>
          <p:nvPr/>
        </p:nvSpPr>
        <p:spPr>
          <a:xfrm>
            <a:off x="1211199" y="1046881"/>
            <a:ext cx="8951976" cy="3570208"/>
          </a:xfrm>
          <a:prstGeom prst="rect">
            <a:avLst/>
          </a:prstGeom>
          <a:solidFill>
            <a:schemeClr val="accent4">
              <a:lumMod val="40000"/>
              <a:lumOff val="60000"/>
            </a:schemeClr>
          </a:solidFill>
        </p:spPr>
        <p:txBody>
          <a:bodyPr wrap="square" rtlCol="0">
            <a:spAutoFit/>
          </a:bodyPr>
          <a:lstStyle/>
          <a:p>
            <a:pPr algn="ctr"/>
            <a:r>
              <a:rPr lang="sl-SI" sz="2800" dirty="0">
                <a:solidFill>
                  <a:schemeClr val="bg2">
                    <a:lumMod val="50000"/>
                  </a:schemeClr>
                </a:solidFill>
                <a:sym typeface="Wingdings" panose="05000000000000000000" pitchFamily="2" charset="2"/>
              </a:rPr>
              <a:t></a:t>
            </a:r>
            <a:endParaRPr lang="sl-SI" dirty="0">
              <a:sym typeface="Wingdings" panose="05000000000000000000" pitchFamily="2" charset="2"/>
            </a:endParaRPr>
          </a:p>
          <a:p>
            <a:pPr algn="ctr"/>
            <a:r>
              <a:rPr lang="sl-SI" b="1" dirty="0">
                <a:solidFill>
                  <a:schemeClr val="tx1">
                    <a:lumMod val="75000"/>
                    <a:lumOff val="25000"/>
                  </a:schemeClr>
                </a:solidFill>
                <a:sym typeface="Wingdings" panose="05000000000000000000" pitchFamily="2" charset="2"/>
              </a:rPr>
              <a:t>Napisal/-a boš uradno prošnjo za počitniško delo v poljubno izbranem podjetju/društvu/organizaciji. </a:t>
            </a:r>
          </a:p>
          <a:p>
            <a:pPr algn="ctr"/>
            <a:endParaRPr lang="sl-SI" b="1" dirty="0">
              <a:solidFill>
                <a:schemeClr val="tx1">
                  <a:lumMod val="75000"/>
                  <a:lumOff val="25000"/>
                </a:schemeClr>
              </a:solidFill>
              <a:sym typeface="Wingdings" panose="05000000000000000000" pitchFamily="2" charset="2"/>
            </a:endParaRPr>
          </a:p>
          <a:p>
            <a:pPr algn="ctr"/>
            <a:r>
              <a:rPr lang="sl-SI" dirty="0">
                <a:solidFill>
                  <a:schemeClr val="tx1">
                    <a:lumMod val="75000"/>
                    <a:lumOff val="25000"/>
                  </a:schemeClr>
                </a:solidFill>
                <a:sym typeface="Wingdings" panose="05000000000000000000" pitchFamily="2" charset="2"/>
              </a:rPr>
              <a:t>Pri pisanju upoštevaj značilnosti uradnega besedila in jezikovna pravila. Svoje prošnje ne pozabi utemeljiti. </a:t>
            </a:r>
          </a:p>
          <a:p>
            <a:pPr algn="ctr"/>
            <a:endParaRPr lang="sl-SI" dirty="0">
              <a:solidFill>
                <a:schemeClr val="tx1">
                  <a:lumMod val="75000"/>
                  <a:lumOff val="25000"/>
                </a:schemeClr>
              </a:solidFill>
              <a:sym typeface="Wingdings" panose="05000000000000000000" pitchFamily="2" charset="2"/>
            </a:endParaRPr>
          </a:p>
          <a:p>
            <a:pPr algn="ctr"/>
            <a:r>
              <a:rPr lang="sl-SI" dirty="0">
                <a:solidFill>
                  <a:schemeClr val="tx1">
                    <a:lumMod val="75000"/>
                    <a:lumOff val="25000"/>
                  </a:schemeClr>
                </a:solidFill>
                <a:sym typeface="Wingdings" panose="05000000000000000000" pitchFamily="2" charset="2"/>
              </a:rPr>
              <a:t>Uradno prošnjo zapiši v </a:t>
            </a:r>
            <a:r>
              <a:rPr lang="sl-SI" dirty="0" err="1">
                <a:solidFill>
                  <a:schemeClr val="tx1">
                    <a:lumMod val="75000"/>
                    <a:lumOff val="25000"/>
                  </a:schemeClr>
                </a:solidFill>
                <a:sym typeface="Wingdings" panose="05000000000000000000" pitchFamily="2" charset="2"/>
              </a:rPr>
              <a:t>wordovem</a:t>
            </a:r>
            <a:r>
              <a:rPr lang="sl-SI" dirty="0">
                <a:solidFill>
                  <a:schemeClr val="tx1">
                    <a:lumMod val="75000"/>
                    <a:lumOff val="25000"/>
                  </a:schemeClr>
                </a:solidFill>
                <a:sym typeface="Wingdings" panose="05000000000000000000" pitchFamily="2" charset="2"/>
              </a:rPr>
              <a:t> dokumentu in jo posreduj svoji učiteljici slovenščine.</a:t>
            </a:r>
          </a:p>
          <a:p>
            <a:pPr algn="ctr"/>
            <a:endParaRPr lang="sl-SI" dirty="0">
              <a:solidFill>
                <a:schemeClr val="tx1">
                  <a:lumMod val="75000"/>
                  <a:lumOff val="25000"/>
                </a:schemeClr>
              </a:solidFill>
              <a:sym typeface="Wingdings" panose="05000000000000000000" pitchFamily="2" charset="2"/>
            </a:endParaRPr>
          </a:p>
          <a:p>
            <a:pPr algn="ctr"/>
            <a:endParaRPr lang="sl-SI" dirty="0">
              <a:solidFill>
                <a:schemeClr val="tx1">
                  <a:lumMod val="75000"/>
                  <a:lumOff val="25000"/>
                </a:schemeClr>
              </a:solidFill>
              <a:sym typeface="Wingdings" panose="05000000000000000000" pitchFamily="2" charset="2"/>
            </a:endParaRPr>
          </a:p>
          <a:p>
            <a:pPr algn="ctr"/>
            <a:endParaRPr lang="sl-SI" dirty="0">
              <a:solidFill>
                <a:schemeClr val="tx1">
                  <a:lumMod val="75000"/>
                  <a:lumOff val="25000"/>
                </a:schemeClr>
              </a:solidFill>
              <a:sym typeface="Wingdings" panose="05000000000000000000" pitchFamily="2" charset="2"/>
            </a:endParaRPr>
          </a:p>
          <a:p>
            <a:pPr algn="ctr"/>
            <a:endParaRPr lang="sl-SI" dirty="0">
              <a:solidFill>
                <a:schemeClr val="tx1">
                  <a:lumMod val="75000"/>
                  <a:lumOff val="25000"/>
                </a:schemeClr>
              </a:solidFill>
              <a:sym typeface="Wingdings" panose="05000000000000000000" pitchFamily="2" charset="2"/>
            </a:endParaRPr>
          </a:p>
        </p:txBody>
      </p:sp>
      <p:sp>
        <p:nvSpPr>
          <p:cNvPr id="18" name="Pravokotnik 17">
            <a:extLst>
              <a:ext uri="{FF2B5EF4-FFF2-40B4-BE49-F238E27FC236}">
                <a16:creationId xmlns:a16="http://schemas.microsoft.com/office/drawing/2014/main" id="{FB5DC287-6F15-4984-B0B1-842C0F172CBC}"/>
              </a:ext>
            </a:extLst>
          </p:cNvPr>
          <p:cNvSpPr/>
          <p:nvPr/>
        </p:nvSpPr>
        <p:spPr>
          <a:xfrm>
            <a:off x="0" y="0"/>
            <a:ext cx="24765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p>
        </p:txBody>
      </p:sp>
      <p:sp>
        <p:nvSpPr>
          <p:cNvPr id="19" name="Pravokotnik 18">
            <a:extLst>
              <a:ext uri="{FF2B5EF4-FFF2-40B4-BE49-F238E27FC236}">
                <a16:creationId xmlns:a16="http://schemas.microsoft.com/office/drawing/2014/main" id="{99F68ACB-6643-452D-86AC-DC2E8C8D4349}"/>
              </a:ext>
            </a:extLst>
          </p:cNvPr>
          <p:cNvSpPr/>
          <p:nvPr/>
        </p:nvSpPr>
        <p:spPr>
          <a:xfrm>
            <a:off x="11944350" y="0"/>
            <a:ext cx="24765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p>
        </p:txBody>
      </p:sp>
      <p:pic>
        <p:nvPicPr>
          <p:cNvPr id="21" name="Grafika 20" descr="E-pošta">
            <a:extLst>
              <a:ext uri="{FF2B5EF4-FFF2-40B4-BE49-F238E27FC236}">
                <a16:creationId xmlns:a16="http://schemas.microsoft.com/office/drawing/2014/main" id="{360A6281-4D23-4CB9-BB76-5F54D5E79D8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84675" y="3523119"/>
            <a:ext cx="530352" cy="530352"/>
          </a:xfrm>
          <a:prstGeom prst="rect">
            <a:avLst/>
          </a:prstGeom>
        </p:spPr>
      </p:pic>
      <p:sp>
        <p:nvSpPr>
          <p:cNvPr id="22" name="Pravokotnik 21">
            <a:extLst>
              <a:ext uri="{FF2B5EF4-FFF2-40B4-BE49-F238E27FC236}">
                <a16:creationId xmlns:a16="http://schemas.microsoft.com/office/drawing/2014/main" id="{B93F01CE-E751-4995-8E5D-26F8EA1C6340}"/>
              </a:ext>
            </a:extLst>
          </p:cNvPr>
          <p:cNvSpPr/>
          <p:nvPr/>
        </p:nvSpPr>
        <p:spPr>
          <a:xfrm>
            <a:off x="1211199" y="4298661"/>
            <a:ext cx="9075801" cy="2616101"/>
          </a:xfrm>
          <a:prstGeom prst="rect">
            <a:avLst/>
          </a:prstGeom>
        </p:spPr>
        <p:txBody>
          <a:bodyPr wrap="square">
            <a:spAutoFit/>
          </a:bodyPr>
          <a:lstStyle/>
          <a:p>
            <a:pPr algn="ctr"/>
            <a:r>
              <a:rPr lang="sl-SI" b="1" u="sng" dirty="0">
                <a:solidFill>
                  <a:schemeClr val="tx1">
                    <a:lumMod val="75000"/>
                    <a:lumOff val="25000"/>
                  </a:schemeClr>
                </a:solidFill>
              </a:rPr>
              <a:t>REŠEVANJE NALOG V DELOVNEM ZVEZKU, 2. DEL</a:t>
            </a:r>
          </a:p>
          <a:p>
            <a:endParaRPr lang="sl-SI" b="1" u="sng" dirty="0">
              <a:solidFill>
                <a:schemeClr val="tx1">
                  <a:lumMod val="75000"/>
                  <a:lumOff val="25000"/>
                </a:schemeClr>
              </a:solidFill>
            </a:endParaRPr>
          </a:p>
          <a:p>
            <a:endParaRPr lang="sl-SI" b="1" u="sng" dirty="0">
              <a:solidFill>
                <a:schemeClr val="tx1">
                  <a:lumMod val="75000"/>
                  <a:lumOff val="25000"/>
                </a:schemeClr>
              </a:solidFill>
            </a:endParaRPr>
          </a:p>
          <a:p>
            <a:pPr algn="ctr"/>
            <a:endParaRPr lang="sl-SI" dirty="0">
              <a:solidFill>
                <a:schemeClr val="tx1">
                  <a:lumMod val="75000"/>
                  <a:lumOff val="25000"/>
                </a:schemeClr>
              </a:solidFill>
            </a:endParaRPr>
          </a:p>
          <a:p>
            <a:pPr algn="ctr"/>
            <a:r>
              <a:rPr lang="sl-SI" dirty="0">
                <a:solidFill>
                  <a:schemeClr val="tx1">
                    <a:lumMod val="75000"/>
                    <a:lumOff val="25000"/>
                  </a:schemeClr>
                </a:solidFill>
              </a:rPr>
              <a:t>Reši še naloge </a:t>
            </a:r>
            <a:r>
              <a:rPr lang="sl-SI" b="1" dirty="0">
                <a:solidFill>
                  <a:schemeClr val="tx1">
                    <a:lumMod val="75000"/>
                    <a:lumOff val="25000"/>
                  </a:schemeClr>
                </a:solidFill>
              </a:rPr>
              <a:t>od 12 do 17 </a:t>
            </a:r>
            <a:r>
              <a:rPr lang="sl-SI" dirty="0">
                <a:solidFill>
                  <a:schemeClr val="tx1">
                    <a:lumMod val="75000"/>
                    <a:lumOff val="25000"/>
                  </a:schemeClr>
                </a:solidFill>
              </a:rPr>
              <a:t>v DZ na str. 56–58.</a:t>
            </a:r>
          </a:p>
          <a:p>
            <a:pPr algn="ctr"/>
            <a:endParaRPr lang="sl-SI" dirty="0">
              <a:solidFill>
                <a:schemeClr val="tx1">
                  <a:lumMod val="75000"/>
                  <a:lumOff val="25000"/>
                </a:schemeClr>
              </a:solidFill>
            </a:endParaRPr>
          </a:p>
          <a:p>
            <a:pPr algn="ctr"/>
            <a:r>
              <a:rPr lang="sl-SI" b="1" dirty="0">
                <a:solidFill>
                  <a:schemeClr val="tx1">
                    <a:lumMod val="75000"/>
                    <a:lumOff val="25000"/>
                  </a:schemeClr>
                </a:solidFill>
              </a:rPr>
              <a:t>Tudi vse rešene naloge v DZ (1. in 2. ura) posreduj svoji učiteljici slovenščine. </a:t>
            </a:r>
          </a:p>
          <a:p>
            <a:pPr algn="ctr"/>
            <a:endParaRPr lang="sl-SI" b="1" dirty="0">
              <a:solidFill>
                <a:schemeClr val="tx1">
                  <a:lumMod val="75000"/>
                  <a:lumOff val="25000"/>
                </a:schemeClr>
              </a:solidFill>
            </a:endParaRPr>
          </a:p>
          <a:p>
            <a:pPr algn="ctr"/>
            <a:endParaRPr lang="sl-SI" sz="2000" b="1" u="sng" dirty="0">
              <a:solidFill>
                <a:schemeClr val="tx1">
                  <a:lumMod val="75000"/>
                  <a:lumOff val="25000"/>
                </a:schemeClr>
              </a:solidFill>
            </a:endParaRPr>
          </a:p>
        </p:txBody>
      </p:sp>
      <p:pic>
        <p:nvPicPr>
          <p:cNvPr id="23" name="Grafika 22" descr="Odprta knjiga">
            <a:extLst>
              <a:ext uri="{FF2B5EF4-FFF2-40B4-BE49-F238E27FC236}">
                <a16:creationId xmlns:a16="http://schemas.microsoft.com/office/drawing/2014/main" id="{2D288C4A-9D27-4CB6-B772-B16CF38169F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584675" y="4862279"/>
            <a:ext cx="576496" cy="576496"/>
          </a:xfrm>
          <a:prstGeom prst="rect">
            <a:avLst/>
          </a:prstGeom>
        </p:spPr>
      </p:pic>
    </p:spTree>
    <p:extLst>
      <p:ext uri="{BB962C8B-B14F-4D97-AF65-F5344CB8AC3E}">
        <p14:creationId xmlns:p14="http://schemas.microsoft.com/office/powerpoint/2010/main" val="2489520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Pravokotnik: zaokroženi vogali 1">
            <a:extLst>
              <a:ext uri="{FF2B5EF4-FFF2-40B4-BE49-F238E27FC236}">
                <a16:creationId xmlns:a16="http://schemas.microsoft.com/office/drawing/2014/main" id="{A25C80F7-715D-4278-A6D4-B8FFE2D70078}"/>
              </a:ext>
            </a:extLst>
          </p:cNvPr>
          <p:cNvSpPr/>
          <p:nvPr/>
        </p:nvSpPr>
        <p:spPr>
          <a:xfrm>
            <a:off x="3715729" y="406908"/>
            <a:ext cx="4412118" cy="6044184"/>
          </a:xfrm>
          <a:prstGeom prst="roundRect">
            <a:avLst>
              <a:gd name="adj" fmla="val 2613"/>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p>
        </p:txBody>
      </p:sp>
      <p:sp>
        <p:nvSpPr>
          <p:cNvPr id="3" name="PoljeZBesedilom 2">
            <a:extLst>
              <a:ext uri="{FF2B5EF4-FFF2-40B4-BE49-F238E27FC236}">
                <a16:creationId xmlns:a16="http://schemas.microsoft.com/office/drawing/2014/main" id="{304EC5EC-2CF3-4ABB-A1DF-6798B2E675E3}"/>
              </a:ext>
            </a:extLst>
          </p:cNvPr>
          <p:cNvSpPr txBox="1"/>
          <p:nvPr/>
        </p:nvSpPr>
        <p:spPr>
          <a:xfrm>
            <a:off x="7442047" y="1000944"/>
            <a:ext cx="826008" cy="521208"/>
          </a:xfrm>
          <a:prstGeom prst="rect">
            <a:avLst/>
          </a:prstGeom>
          <a:solidFill>
            <a:srgbClr val="00B050"/>
          </a:solidFill>
          <a:effectLst>
            <a:outerShdw blurRad="50800" dist="38100" dir="16200000" rotWithShape="0">
              <a:prstClr val="black">
                <a:alpha val="40000"/>
              </a:prstClr>
            </a:outerShdw>
          </a:effectLst>
        </p:spPr>
        <p:txBody>
          <a:bodyPr wrap="square" rtlCol="0">
            <a:spAutoFit/>
          </a:bodyPr>
          <a:lstStyle/>
          <a:p>
            <a:endParaRPr lang="sl-SI" dirty="0"/>
          </a:p>
        </p:txBody>
      </p:sp>
      <p:sp>
        <p:nvSpPr>
          <p:cNvPr id="4" name="PoljeZBesedilom 3">
            <a:extLst>
              <a:ext uri="{FF2B5EF4-FFF2-40B4-BE49-F238E27FC236}">
                <a16:creationId xmlns:a16="http://schemas.microsoft.com/office/drawing/2014/main" id="{5E767488-F0B0-4A84-A954-EE68C4576FD2}"/>
              </a:ext>
            </a:extLst>
          </p:cNvPr>
          <p:cNvSpPr txBox="1"/>
          <p:nvPr/>
        </p:nvSpPr>
        <p:spPr>
          <a:xfrm>
            <a:off x="7442047" y="1594980"/>
            <a:ext cx="826008" cy="521208"/>
          </a:xfrm>
          <a:prstGeom prst="rect">
            <a:avLst/>
          </a:prstGeom>
          <a:solidFill>
            <a:srgbClr val="00B050"/>
          </a:solidFill>
          <a:effectLst>
            <a:outerShdw blurRad="50800" dist="38100" dir="16200000" rotWithShape="0">
              <a:prstClr val="black">
                <a:alpha val="40000"/>
              </a:prstClr>
            </a:outerShdw>
          </a:effectLst>
        </p:spPr>
        <p:txBody>
          <a:bodyPr wrap="square" rtlCol="0">
            <a:spAutoFit/>
          </a:bodyPr>
          <a:lstStyle/>
          <a:p>
            <a:endParaRPr lang="sl-SI" dirty="0"/>
          </a:p>
        </p:txBody>
      </p:sp>
      <p:sp>
        <p:nvSpPr>
          <p:cNvPr id="5" name="Pravokotnik: zaokroženi vogali 4">
            <a:extLst>
              <a:ext uri="{FF2B5EF4-FFF2-40B4-BE49-F238E27FC236}">
                <a16:creationId xmlns:a16="http://schemas.microsoft.com/office/drawing/2014/main" id="{B79E38EF-0E2B-4B05-8DBC-EA5912832B5C}"/>
              </a:ext>
            </a:extLst>
          </p:cNvPr>
          <p:cNvSpPr/>
          <p:nvPr/>
        </p:nvSpPr>
        <p:spPr>
          <a:xfrm>
            <a:off x="3302725" y="406908"/>
            <a:ext cx="4412118" cy="6044184"/>
          </a:xfrm>
          <a:prstGeom prst="roundRect">
            <a:avLst>
              <a:gd name="adj" fmla="val 2613"/>
            </a:avLst>
          </a:prstGeom>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p>
        </p:txBody>
      </p:sp>
      <p:pic>
        <p:nvPicPr>
          <p:cNvPr id="7" name="Slika 6" descr="Download Free png background-Pen-transparent - DLPNG.com">
            <a:extLst>
              <a:ext uri="{FF2B5EF4-FFF2-40B4-BE49-F238E27FC236}">
                <a16:creationId xmlns:a16="http://schemas.microsoft.com/office/drawing/2014/main" id="{19D110E5-24EA-4D62-8778-F71B6E8F79D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5555905" y="1986641"/>
            <a:ext cx="3658235" cy="3264408"/>
          </a:xfrm>
          <a:prstGeom prst="rect">
            <a:avLst/>
          </a:prstGeom>
          <a:noFill/>
          <a:ln>
            <a:noFill/>
          </a:ln>
          <a:effectLst>
            <a:outerShdw blurRad="50800" dist="38100" dir="16200000" rotWithShape="0">
              <a:prstClr val="black">
                <a:alpha val="40000"/>
              </a:prstClr>
            </a:outerShdw>
          </a:effectLst>
        </p:spPr>
      </p:pic>
      <p:sp>
        <p:nvSpPr>
          <p:cNvPr id="9" name="Pravokotnik 8">
            <a:extLst>
              <a:ext uri="{FF2B5EF4-FFF2-40B4-BE49-F238E27FC236}">
                <a16:creationId xmlns:a16="http://schemas.microsoft.com/office/drawing/2014/main" id="{CAB25AA7-2EA8-40EE-83DE-29B5C61F533F}"/>
              </a:ext>
            </a:extLst>
          </p:cNvPr>
          <p:cNvSpPr/>
          <p:nvPr/>
        </p:nvSpPr>
        <p:spPr>
          <a:xfrm>
            <a:off x="7031904" y="3641433"/>
            <a:ext cx="706236" cy="384048"/>
          </a:xfrm>
          <a:prstGeom prst="rect">
            <a:avLst/>
          </a:prstGeom>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p>
        </p:txBody>
      </p:sp>
      <p:sp>
        <p:nvSpPr>
          <p:cNvPr id="10" name="Pravokotnik: zaokroženi vogali 9">
            <a:extLst>
              <a:ext uri="{FF2B5EF4-FFF2-40B4-BE49-F238E27FC236}">
                <a16:creationId xmlns:a16="http://schemas.microsoft.com/office/drawing/2014/main" id="{63C6A270-4B89-4256-AC9B-B4A254527341}"/>
              </a:ext>
            </a:extLst>
          </p:cNvPr>
          <p:cNvSpPr/>
          <p:nvPr/>
        </p:nvSpPr>
        <p:spPr>
          <a:xfrm>
            <a:off x="4076597" y="1594980"/>
            <a:ext cx="2921424" cy="3081528"/>
          </a:xfrm>
          <a:prstGeom prst="roundRect">
            <a:avLst>
              <a:gd name="adj" fmla="val 5528"/>
            </a:avLst>
          </a:prstGeom>
          <a:solidFill>
            <a:schemeClr val="bg2"/>
          </a:solid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2800" b="1" dirty="0">
                <a:solidFill>
                  <a:schemeClr val="bg2">
                    <a:lumMod val="25000"/>
                  </a:schemeClr>
                </a:solidFill>
              </a:rPr>
              <a:t>3. URA </a:t>
            </a:r>
          </a:p>
          <a:p>
            <a:pPr algn="ctr"/>
            <a:r>
              <a:rPr lang="sl-SI" sz="2400" dirty="0">
                <a:solidFill>
                  <a:schemeClr val="bg2">
                    <a:lumMod val="25000"/>
                  </a:schemeClr>
                </a:solidFill>
              </a:rPr>
              <a:t>Analiza poslanih besedil in posredovanje povratnih informacij</a:t>
            </a:r>
          </a:p>
        </p:txBody>
      </p:sp>
    </p:spTree>
    <p:extLst>
      <p:ext uri="{BB962C8B-B14F-4D97-AF65-F5344CB8AC3E}">
        <p14:creationId xmlns:p14="http://schemas.microsoft.com/office/powerpoint/2010/main" val="1728641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grpSp>
        <p:nvGrpSpPr>
          <p:cNvPr id="12" name="Skupina 11">
            <a:extLst>
              <a:ext uri="{FF2B5EF4-FFF2-40B4-BE49-F238E27FC236}">
                <a16:creationId xmlns:a16="http://schemas.microsoft.com/office/drawing/2014/main" id="{AB305671-7D36-45A7-BA01-C06C556F573D}"/>
              </a:ext>
            </a:extLst>
          </p:cNvPr>
          <p:cNvGrpSpPr/>
          <p:nvPr/>
        </p:nvGrpSpPr>
        <p:grpSpPr>
          <a:xfrm>
            <a:off x="5298389" y="1673787"/>
            <a:ext cx="1877771" cy="4168793"/>
            <a:chOff x="1109594" y="910829"/>
            <a:chExt cx="1877771" cy="5036342"/>
          </a:xfrm>
        </p:grpSpPr>
        <p:grpSp>
          <p:nvGrpSpPr>
            <p:cNvPr id="7" name="Skupina 6">
              <a:extLst>
                <a:ext uri="{FF2B5EF4-FFF2-40B4-BE49-F238E27FC236}">
                  <a16:creationId xmlns:a16="http://schemas.microsoft.com/office/drawing/2014/main" id="{F26C8943-DE91-42DA-A27F-6BDBE9CE9A6B}"/>
                </a:ext>
              </a:extLst>
            </p:cNvPr>
            <p:cNvGrpSpPr/>
            <p:nvPr/>
          </p:nvGrpSpPr>
          <p:grpSpPr>
            <a:xfrm rot="16200000">
              <a:off x="-469691" y="2490114"/>
              <a:ext cx="5036342" cy="1877771"/>
              <a:chOff x="3444330" y="3096179"/>
              <a:chExt cx="4904142" cy="1955145"/>
            </a:xfrm>
          </p:grpSpPr>
          <p:sp>
            <p:nvSpPr>
              <p:cNvPr id="9" name="Pravokotnik: zaokroženi vogali 8">
                <a:extLst>
                  <a:ext uri="{FF2B5EF4-FFF2-40B4-BE49-F238E27FC236}">
                    <a16:creationId xmlns:a16="http://schemas.microsoft.com/office/drawing/2014/main" id="{0EEA29BC-B868-4401-A61B-283A931C779A}"/>
                  </a:ext>
                </a:extLst>
              </p:cNvPr>
              <p:cNvSpPr/>
              <p:nvPr/>
            </p:nvSpPr>
            <p:spPr>
              <a:xfrm>
                <a:off x="3444330" y="3096179"/>
                <a:ext cx="4325113" cy="1945392"/>
              </a:xfrm>
              <a:prstGeom prst="roundRect">
                <a:avLst>
                  <a:gd name="adj" fmla="val 3506"/>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p>
            </p:txBody>
          </p:sp>
          <p:sp>
            <p:nvSpPr>
              <p:cNvPr id="10" name="Pravokotnik: zaokrožena zgornja vogala 9">
                <a:extLst>
                  <a:ext uri="{FF2B5EF4-FFF2-40B4-BE49-F238E27FC236}">
                    <a16:creationId xmlns:a16="http://schemas.microsoft.com/office/drawing/2014/main" id="{6B13C690-6FCE-479A-AEBF-D556C15D5621}"/>
                  </a:ext>
                </a:extLst>
              </p:cNvPr>
              <p:cNvSpPr/>
              <p:nvPr/>
            </p:nvSpPr>
            <p:spPr>
              <a:xfrm rot="5400000">
                <a:off x="7023732" y="3726584"/>
                <a:ext cx="1945392" cy="704088"/>
              </a:xfrm>
              <a:prstGeom prst="round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p>
            </p:txBody>
          </p:sp>
        </p:grpSp>
        <p:sp>
          <p:nvSpPr>
            <p:cNvPr id="11" name="Pravokotnik 10">
              <a:extLst>
                <a:ext uri="{FF2B5EF4-FFF2-40B4-BE49-F238E27FC236}">
                  <a16:creationId xmlns:a16="http://schemas.microsoft.com/office/drawing/2014/main" id="{37F624B9-11B7-4D8D-A31F-C96462F8DC50}"/>
                </a:ext>
              </a:extLst>
            </p:cNvPr>
            <p:cNvSpPr/>
            <p:nvPr/>
          </p:nvSpPr>
          <p:spPr>
            <a:xfrm>
              <a:off x="1211916" y="2094386"/>
              <a:ext cx="1682496" cy="795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b="1" dirty="0">
                  <a:solidFill>
                    <a:schemeClr val="accent1"/>
                  </a:solidFill>
                </a:rPr>
                <a:t>VRSTE BESEDIL (ponovitev)</a:t>
              </a:r>
            </a:p>
          </p:txBody>
        </p:sp>
      </p:grpSp>
      <p:sp>
        <p:nvSpPr>
          <p:cNvPr id="3" name="Prostoročno: oblika 2">
            <a:extLst>
              <a:ext uri="{FF2B5EF4-FFF2-40B4-BE49-F238E27FC236}">
                <a16:creationId xmlns:a16="http://schemas.microsoft.com/office/drawing/2014/main" id="{19D1C8E4-6A23-4A23-891B-9A7949E6AB7B}"/>
              </a:ext>
            </a:extLst>
          </p:cNvPr>
          <p:cNvSpPr/>
          <p:nvPr/>
        </p:nvSpPr>
        <p:spPr>
          <a:xfrm rot="16200000">
            <a:off x="4275519" y="3084600"/>
            <a:ext cx="3923513" cy="2487168"/>
          </a:xfrm>
          <a:custGeom>
            <a:avLst/>
            <a:gdLst>
              <a:gd name="connsiteX0" fmla="*/ 77349 w 3845048"/>
              <a:gd name="connsiteY0" fmla="*/ 0 h 1945392"/>
              <a:gd name="connsiteX1" fmla="*/ 3767699 w 3845048"/>
              <a:gd name="connsiteY1" fmla="*/ 0 h 1945392"/>
              <a:gd name="connsiteX2" fmla="*/ 3845048 w 3845048"/>
              <a:gd name="connsiteY2" fmla="*/ 77349 h 1945392"/>
              <a:gd name="connsiteX3" fmla="*/ 3845048 w 3845048"/>
              <a:gd name="connsiteY3" fmla="*/ 600344 h 1945392"/>
              <a:gd name="connsiteX4" fmla="*/ 3796640 w 3845048"/>
              <a:gd name="connsiteY4" fmla="*/ 605409 h 1945392"/>
              <a:gd name="connsiteX5" fmla="*/ 3508244 w 3845048"/>
              <a:gd name="connsiteY5" fmla="*/ 972696 h 1945392"/>
              <a:gd name="connsiteX6" fmla="*/ 3796640 w 3845048"/>
              <a:gd name="connsiteY6" fmla="*/ 1339984 h 1945392"/>
              <a:gd name="connsiteX7" fmla="*/ 3845048 w 3845048"/>
              <a:gd name="connsiteY7" fmla="*/ 1345049 h 1945392"/>
              <a:gd name="connsiteX8" fmla="*/ 3845048 w 3845048"/>
              <a:gd name="connsiteY8" fmla="*/ 1868043 h 1945392"/>
              <a:gd name="connsiteX9" fmla="*/ 3767699 w 3845048"/>
              <a:gd name="connsiteY9" fmla="*/ 1945392 h 1945392"/>
              <a:gd name="connsiteX10" fmla="*/ 77349 w 3845048"/>
              <a:gd name="connsiteY10" fmla="*/ 1945392 h 1945392"/>
              <a:gd name="connsiteX11" fmla="*/ 0 w 3845048"/>
              <a:gd name="connsiteY11" fmla="*/ 1868043 h 1945392"/>
              <a:gd name="connsiteX12" fmla="*/ 0 w 3845048"/>
              <a:gd name="connsiteY12" fmla="*/ 77349 h 1945392"/>
              <a:gd name="connsiteX13" fmla="*/ 77349 w 3845048"/>
              <a:gd name="connsiteY13" fmla="*/ 0 h 1945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45048" h="1945392">
                <a:moveTo>
                  <a:pt x="77349" y="0"/>
                </a:moveTo>
                <a:lnTo>
                  <a:pt x="3767699" y="0"/>
                </a:lnTo>
                <a:cubicBezTo>
                  <a:pt x="3810418" y="0"/>
                  <a:pt x="3845048" y="34630"/>
                  <a:pt x="3845048" y="77349"/>
                </a:cubicBezTo>
                <a:lnTo>
                  <a:pt x="3845048" y="600344"/>
                </a:lnTo>
                <a:lnTo>
                  <a:pt x="3796640" y="605409"/>
                </a:lnTo>
                <a:cubicBezTo>
                  <a:pt x="3632052" y="640367"/>
                  <a:pt x="3508244" y="791524"/>
                  <a:pt x="3508244" y="972696"/>
                </a:cubicBezTo>
                <a:cubicBezTo>
                  <a:pt x="3508244" y="1153869"/>
                  <a:pt x="3632052" y="1305025"/>
                  <a:pt x="3796640" y="1339984"/>
                </a:cubicBezTo>
                <a:lnTo>
                  <a:pt x="3845048" y="1345049"/>
                </a:lnTo>
                <a:lnTo>
                  <a:pt x="3845048" y="1868043"/>
                </a:lnTo>
                <a:cubicBezTo>
                  <a:pt x="3845048" y="1910762"/>
                  <a:pt x="3810418" y="1945392"/>
                  <a:pt x="3767699" y="1945392"/>
                </a:cubicBezTo>
                <a:lnTo>
                  <a:pt x="77349" y="1945392"/>
                </a:lnTo>
                <a:cubicBezTo>
                  <a:pt x="34630" y="1945392"/>
                  <a:pt x="0" y="1910762"/>
                  <a:pt x="0" y="1868043"/>
                </a:cubicBezTo>
                <a:lnTo>
                  <a:pt x="0" y="77349"/>
                </a:lnTo>
                <a:cubicBezTo>
                  <a:pt x="0" y="34630"/>
                  <a:pt x="34630" y="0"/>
                  <a:pt x="77349" y="0"/>
                </a:cubicBezTo>
                <a:close/>
              </a:path>
            </a:pathLst>
          </a:custGeom>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p>
        </p:txBody>
      </p:sp>
      <p:sp>
        <p:nvSpPr>
          <p:cNvPr id="13" name="PoljeZBesedilom 12">
            <a:extLst>
              <a:ext uri="{FF2B5EF4-FFF2-40B4-BE49-F238E27FC236}">
                <a16:creationId xmlns:a16="http://schemas.microsoft.com/office/drawing/2014/main" id="{CAB0AE5D-66A3-4F25-9385-18D8CF1CA01A}"/>
              </a:ext>
            </a:extLst>
          </p:cNvPr>
          <p:cNvSpPr txBox="1"/>
          <p:nvPr/>
        </p:nvSpPr>
        <p:spPr>
          <a:xfrm>
            <a:off x="5046215" y="4919472"/>
            <a:ext cx="2382120" cy="584775"/>
          </a:xfrm>
          <a:prstGeom prst="rect">
            <a:avLst/>
          </a:prstGeom>
          <a:solidFill>
            <a:schemeClr val="bg2"/>
          </a:solidFill>
        </p:spPr>
        <p:txBody>
          <a:bodyPr wrap="square" rtlCol="0">
            <a:spAutoFit/>
          </a:bodyPr>
          <a:lstStyle/>
          <a:p>
            <a:pPr algn="ctr"/>
            <a:r>
              <a:rPr lang="sl-SI" sz="3200" b="1" dirty="0">
                <a:solidFill>
                  <a:schemeClr val="accent1"/>
                </a:solidFill>
              </a:rPr>
              <a:t>DODATEK</a:t>
            </a:r>
            <a:endParaRPr lang="sl-SI" b="1" dirty="0">
              <a:solidFill>
                <a:schemeClr val="accent1"/>
              </a:solidFill>
            </a:endParaRPr>
          </a:p>
        </p:txBody>
      </p:sp>
      <p:sp>
        <p:nvSpPr>
          <p:cNvPr id="14" name="Pravokotnik 13">
            <a:extLst>
              <a:ext uri="{FF2B5EF4-FFF2-40B4-BE49-F238E27FC236}">
                <a16:creationId xmlns:a16="http://schemas.microsoft.com/office/drawing/2014/main" id="{7EC41596-C3C7-450B-A0D5-4EED263CA556}"/>
              </a:ext>
            </a:extLst>
          </p:cNvPr>
          <p:cNvSpPr/>
          <p:nvPr/>
        </p:nvSpPr>
        <p:spPr>
          <a:xfrm>
            <a:off x="0" y="-4407"/>
            <a:ext cx="127101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p>
        </p:txBody>
      </p:sp>
      <p:sp>
        <p:nvSpPr>
          <p:cNvPr id="15" name="Pravokotnik 14">
            <a:extLst>
              <a:ext uri="{FF2B5EF4-FFF2-40B4-BE49-F238E27FC236}">
                <a16:creationId xmlns:a16="http://schemas.microsoft.com/office/drawing/2014/main" id="{16DB5051-E65C-40F3-8286-D088B2E437D0}"/>
              </a:ext>
            </a:extLst>
          </p:cNvPr>
          <p:cNvSpPr/>
          <p:nvPr/>
        </p:nvSpPr>
        <p:spPr>
          <a:xfrm>
            <a:off x="10920984" y="-37404"/>
            <a:ext cx="127101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p>
        </p:txBody>
      </p:sp>
    </p:spTree>
    <p:extLst>
      <p:ext uri="{BB962C8B-B14F-4D97-AF65-F5344CB8AC3E}">
        <p14:creationId xmlns:p14="http://schemas.microsoft.com/office/powerpoint/2010/main" val="2763426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afterEffect">
                                  <p:stCondLst>
                                    <p:cond delay="0"/>
                                  </p:stCondLst>
                                  <p:childTnLst>
                                    <p:animMotion origin="layout" path="M 1.45833E-6 3.33333E-6 L 0.00078 -0.16343 " pathEditMode="relative" rAng="0" ptsTypes="AA">
                                      <p:cBhvr>
                                        <p:cTn id="6" dur="2000" fill="hold"/>
                                        <p:tgtEl>
                                          <p:spTgt spid="12"/>
                                        </p:tgtEl>
                                        <p:attrNameLst>
                                          <p:attrName>ppt_x</p:attrName>
                                          <p:attrName>ppt_y</p:attrName>
                                        </p:attrNameLst>
                                      </p:cBhvr>
                                      <p:rCtr x="39" y="-817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PoljeZBesedilom 1">
            <a:extLst>
              <a:ext uri="{FF2B5EF4-FFF2-40B4-BE49-F238E27FC236}">
                <a16:creationId xmlns:a16="http://schemas.microsoft.com/office/drawing/2014/main" id="{E5D9AE5B-8CD7-44B0-B877-5F6D0EDBA204}"/>
              </a:ext>
            </a:extLst>
          </p:cNvPr>
          <p:cNvSpPr txBox="1"/>
          <p:nvPr/>
        </p:nvSpPr>
        <p:spPr>
          <a:xfrm>
            <a:off x="4256522" y="164385"/>
            <a:ext cx="3678956" cy="369332"/>
          </a:xfrm>
          <a:prstGeom prst="rect">
            <a:avLst/>
          </a:prstGeom>
          <a:noFill/>
        </p:spPr>
        <p:txBody>
          <a:bodyPr wrap="none" rtlCol="0">
            <a:spAutoFit/>
          </a:bodyPr>
          <a:lstStyle/>
          <a:p>
            <a:r>
              <a:rPr lang="sl-SI" b="1" dirty="0">
                <a:solidFill>
                  <a:schemeClr val="bg2">
                    <a:lumMod val="25000"/>
                  </a:schemeClr>
                </a:solidFill>
              </a:rPr>
              <a:t>VRSTE BESEDIL – PONOVITEV SNOVI </a:t>
            </a:r>
          </a:p>
        </p:txBody>
      </p:sp>
      <p:sp>
        <p:nvSpPr>
          <p:cNvPr id="5" name="Pravokotnik 4">
            <a:extLst>
              <a:ext uri="{FF2B5EF4-FFF2-40B4-BE49-F238E27FC236}">
                <a16:creationId xmlns:a16="http://schemas.microsoft.com/office/drawing/2014/main" id="{2A0A4B46-BC5C-41D1-9E71-F6F842504837}"/>
              </a:ext>
            </a:extLst>
          </p:cNvPr>
          <p:cNvSpPr/>
          <p:nvPr/>
        </p:nvSpPr>
        <p:spPr>
          <a:xfrm>
            <a:off x="288882" y="703819"/>
            <a:ext cx="5718719" cy="276967"/>
          </a:xfrm>
          <a:prstGeom prst="rect">
            <a:avLst/>
          </a:prstGeom>
          <a:solidFill>
            <a:schemeClr val="bg1">
              <a:lumMod val="7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600" b="1" dirty="0">
                <a:solidFill>
                  <a:schemeClr val="bg2">
                    <a:lumMod val="25000"/>
                  </a:schemeClr>
                </a:solidFill>
              </a:rPr>
              <a:t>URADNO</a:t>
            </a:r>
            <a:r>
              <a:rPr lang="sl-SI" sz="1600" dirty="0">
                <a:solidFill>
                  <a:schemeClr val="bg2">
                    <a:lumMod val="25000"/>
                  </a:schemeClr>
                </a:solidFill>
              </a:rPr>
              <a:t> </a:t>
            </a:r>
            <a:r>
              <a:rPr lang="sl-SI" sz="1600" b="1" dirty="0">
                <a:solidFill>
                  <a:schemeClr val="bg2">
                    <a:lumMod val="25000"/>
                  </a:schemeClr>
                </a:solidFill>
              </a:rPr>
              <a:t>BESEDILO</a:t>
            </a:r>
            <a:r>
              <a:rPr lang="sl-SI" sz="1600" dirty="0">
                <a:solidFill>
                  <a:schemeClr val="bg2">
                    <a:lumMod val="25000"/>
                  </a:schemeClr>
                </a:solidFill>
              </a:rPr>
              <a:t> </a:t>
            </a:r>
          </a:p>
        </p:txBody>
      </p:sp>
      <p:sp>
        <p:nvSpPr>
          <p:cNvPr id="7" name="PoljeZBesedilom 6">
            <a:extLst>
              <a:ext uri="{FF2B5EF4-FFF2-40B4-BE49-F238E27FC236}">
                <a16:creationId xmlns:a16="http://schemas.microsoft.com/office/drawing/2014/main" id="{AB680062-DBF2-43E6-89C0-3AC57ABF7127}"/>
              </a:ext>
            </a:extLst>
          </p:cNvPr>
          <p:cNvSpPr txBox="1"/>
          <p:nvPr/>
        </p:nvSpPr>
        <p:spPr>
          <a:xfrm>
            <a:off x="288882" y="977372"/>
            <a:ext cx="5718720" cy="1323439"/>
          </a:xfrm>
          <a:prstGeom prst="rect">
            <a:avLst/>
          </a:prstGeom>
          <a:noFill/>
          <a:ln>
            <a:solidFill>
              <a:schemeClr val="tx1">
                <a:lumMod val="85000"/>
                <a:lumOff val="15000"/>
              </a:schemeClr>
            </a:solidFill>
          </a:ln>
        </p:spPr>
        <p:txBody>
          <a:bodyPr wrap="square" rtlCol="0">
            <a:spAutoFit/>
          </a:bodyPr>
          <a:lstStyle/>
          <a:p>
            <a:pPr algn="just"/>
            <a:r>
              <a:rPr lang="sl-SI" sz="1600" dirty="0">
                <a:solidFill>
                  <a:schemeClr val="bg2">
                    <a:lumMod val="25000"/>
                  </a:schemeClr>
                </a:solidFill>
              </a:rPr>
              <a:t>Sporočevalec in naslovnik sta </a:t>
            </a:r>
            <a:r>
              <a:rPr lang="sl-SI" sz="1600" b="1" dirty="0">
                <a:solidFill>
                  <a:schemeClr val="bg2">
                    <a:lumMod val="25000"/>
                  </a:schemeClr>
                </a:solidFill>
              </a:rPr>
              <a:t>v neenakovrednem družbenem razmerju </a:t>
            </a:r>
            <a:r>
              <a:rPr lang="sl-SI" sz="1600" dirty="0">
                <a:solidFill>
                  <a:schemeClr val="bg2">
                    <a:lumMod val="25000"/>
                  </a:schemeClr>
                </a:solidFill>
              </a:rPr>
              <a:t>(se slabo poznata oziroma se ne poznata).</a:t>
            </a:r>
          </a:p>
          <a:p>
            <a:pPr algn="just"/>
            <a:br>
              <a:rPr lang="sl-SI" sz="1600" b="1" dirty="0">
                <a:solidFill>
                  <a:schemeClr val="bg2">
                    <a:lumMod val="25000"/>
                  </a:schemeClr>
                </a:solidFill>
              </a:rPr>
            </a:br>
            <a:r>
              <a:rPr lang="sl-SI" sz="1600" b="1" dirty="0">
                <a:solidFill>
                  <a:schemeClr val="bg2">
                    <a:lumMod val="25000"/>
                  </a:schemeClr>
                </a:solidFill>
              </a:rPr>
              <a:t>Značilnosti uradnih besedil: </a:t>
            </a:r>
            <a:r>
              <a:rPr lang="sl-SI" sz="1600" dirty="0">
                <a:solidFill>
                  <a:schemeClr val="bg2">
                    <a:lumMod val="25000"/>
                  </a:schemeClr>
                </a:solidFill>
              </a:rPr>
              <a:t>uradni nagovor, raba knjižnega jezika, vikanje, uradni pozdrav.</a:t>
            </a:r>
            <a:endParaRPr lang="sl-SI" sz="1600" b="1" dirty="0">
              <a:solidFill>
                <a:schemeClr val="bg2">
                  <a:lumMod val="25000"/>
                </a:schemeClr>
              </a:solidFill>
            </a:endParaRPr>
          </a:p>
        </p:txBody>
      </p:sp>
      <p:sp>
        <p:nvSpPr>
          <p:cNvPr id="8" name="Pravokotnik 7">
            <a:extLst>
              <a:ext uri="{FF2B5EF4-FFF2-40B4-BE49-F238E27FC236}">
                <a16:creationId xmlns:a16="http://schemas.microsoft.com/office/drawing/2014/main" id="{8F5300F5-61A0-44EB-83EF-4A9635361B84}"/>
              </a:ext>
            </a:extLst>
          </p:cNvPr>
          <p:cNvSpPr/>
          <p:nvPr/>
        </p:nvSpPr>
        <p:spPr>
          <a:xfrm>
            <a:off x="6184389" y="703819"/>
            <a:ext cx="5807114" cy="276967"/>
          </a:xfrm>
          <a:prstGeom prst="rect">
            <a:avLst/>
          </a:prstGeom>
          <a:solidFill>
            <a:schemeClr val="bg1">
              <a:lumMod val="7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600" b="1" dirty="0">
                <a:solidFill>
                  <a:schemeClr val="bg2">
                    <a:lumMod val="25000"/>
                  </a:schemeClr>
                </a:solidFill>
              </a:rPr>
              <a:t>NEURADNO BESEDILO </a:t>
            </a:r>
          </a:p>
        </p:txBody>
      </p:sp>
      <p:sp>
        <p:nvSpPr>
          <p:cNvPr id="9" name="PoljeZBesedilom 8">
            <a:extLst>
              <a:ext uri="{FF2B5EF4-FFF2-40B4-BE49-F238E27FC236}">
                <a16:creationId xmlns:a16="http://schemas.microsoft.com/office/drawing/2014/main" id="{E0012268-DB78-4A87-A4E1-5FC5056C65C9}"/>
              </a:ext>
            </a:extLst>
          </p:cNvPr>
          <p:cNvSpPr txBox="1"/>
          <p:nvPr/>
        </p:nvSpPr>
        <p:spPr>
          <a:xfrm>
            <a:off x="6184389" y="978862"/>
            <a:ext cx="5807114" cy="1323439"/>
          </a:xfrm>
          <a:prstGeom prst="rect">
            <a:avLst/>
          </a:prstGeom>
          <a:noFill/>
          <a:ln>
            <a:solidFill>
              <a:schemeClr val="tx1">
                <a:lumMod val="85000"/>
                <a:lumOff val="15000"/>
              </a:schemeClr>
            </a:solidFill>
          </a:ln>
        </p:spPr>
        <p:txBody>
          <a:bodyPr wrap="square" rtlCol="0">
            <a:spAutoFit/>
          </a:bodyPr>
          <a:lstStyle/>
          <a:p>
            <a:pPr algn="just"/>
            <a:r>
              <a:rPr lang="sl-SI" sz="1600" dirty="0">
                <a:solidFill>
                  <a:schemeClr val="bg2">
                    <a:lumMod val="25000"/>
                  </a:schemeClr>
                </a:solidFill>
              </a:rPr>
              <a:t>Sporočevalec in naslovnik sta </a:t>
            </a:r>
            <a:r>
              <a:rPr lang="sl-SI" sz="1600" b="1" dirty="0">
                <a:solidFill>
                  <a:schemeClr val="bg2">
                    <a:lumMod val="25000"/>
                  </a:schemeClr>
                </a:solidFill>
              </a:rPr>
              <a:t>v enakovrednem družbenem razmerju </a:t>
            </a:r>
            <a:r>
              <a:rPr lang="sl-SI" sz="1600" dirty="0">
                <a:solidFill>
                  <a:schemeClr val="bg2">
                    <a:lumMod val="25000"/>
                  </a:schemeClr>
                </a:solidFill>
              </a:rPr>
              <a:t>(sta sorodnika, prijatelja, znanca).</a:t>
            </a:r>
          </a:p>
          <a:p>
            <a:pPr algn="just"/>
            <a:endParaRPr lang="sl-SI" sz="1600" dirty="0">
              <a:solidFill>
                <a:schemeClr val="bg2">
                  <a:lumMod val="25000"/>
                </a:schemeClr>
              </a:solidFill>
            </a:endParaRPr>
          </a:p>
          <a:p>
            <a:pPr algn="just"/>
            <a:r>
              <a:rPr lang="sl-SI" sz="1600" b="1" dirty="0">
                <a:solidFill>
                  <a:schemeClr val="bg2">
                    <a:lumMod val="25000"/>
                  </a:schemeClr>
                </a:solidFill>
              </a:rPr>
              <a:t>Značilnosti neuradnih besedil: </a:t>
            </a:r>
            <a:r>
              <a:rPr lang="sl-SI" sz="1600" dirty="0">
                <a:solidFill>
                  <a:schemeClr val="bg2">
                    <a:lumMod val="25000"/>
                  </a:schemeClr>
                </a:solidFill>
              </a:rPr>
              <a:t>neuradni nagovor, raba neknjižnega jezika, tikanje, neuradni pozdrav.</a:t>
            </a:r>
            <a:endParaRPr lang="sl-SI" sz="1600" b="1" dirty="0">
              <a:solidFill>
                <a:schemeClr val="bg2">
                  <a:lumMod val="25000"/>
                </a:schemeClr>
              </a:solidFill>
            </a:endParaRPr>
          </a:p>
        </p:txBody>
      </p:sp>
      <p:sp>
        <p:nvSpPr>
          <p:cNvPr id="10" name="Pravokotnik 9">
            <a:extLst>
              <a:ext uri="{FF2B5EF4-FFF2-40B4-BE49-F238E27FC236}">
                <a16:creationId xmlns:a16="http://schemas.microsoft.com/office/drawing/2014/main" id="{92470748-8CF4-461A-A989-FE773B076A39}"/>
              </a:ext>
            </a:extLst>
          </p:cNvPr>
          <p:cNvSpPr/>
          <p:nvPr/>
        </p:nvSpPr>
        <p:spPr>
          <a:xfrm>
            <a:off x="288881" y="4461421"/>
            <a:ext cx="5718717" cy="276967"/>
          </a:xfrm>
          <a:prstGeom prst="rect">
            <a:avLst/>
          </a:prstGeom>
          <a:solidFill>
            <a:schemeClr val="bg1">
              <a:lumMod val="7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600" b="1" dirty="0">
                <a:solidFill>
                  <a:schemeClr val="bg2">
                    <a:lumMod val="25000"/>
                  </a:schemeClr>
                </a:solidFill>
              </a:rPr>
              <a:t>OBJEKTIVNO</a:t>
            </a:r>
            <a:r>
              <a:rPr lang="sl-SI" sz="1600" dirty="0">
                <a:solidFill>
                  <a:schemeClr val="bg2">
                    <a:lumMod val="25000"/>
                  </a:schemeClr>
                </a:solidFill>
              </a:rPr>
              <a:t> </a:t>
            </a:r>
            <a:r>
              <a:rPr lang="sl-SI" sz="1600" b="1" dirty="0">
                <a:solidFill>
                  <a:schemeClr val="bg2">
                    <a:lumMod val="25000"/>
                  </a:schemeClr>
                </a:solidFill>
              </a:rPr>
              <a:t>BESEDILO</a:t>
            </a:r>
            <a:r>
              <a:rPr lang="sl-SI" sz="1600" dirty="0">
                <a:solidFill>
                  <a:schemeClr val="bg2">
                    <a:lumMod val="25000"/>
                  </a:schemeClr>
                </a:solidFill>
              </a:rPr>
              <a:t> </a:t>
            </a:r>
          </a:p>
        </p:txBody>
      </p:sp>
      <p:sp>
        <p:nvSpPr>
          <p:cNvPr id="11" name="Pravokotnik 10">
            <a:extLst>
              <a:ext uri="{FF2B5EF4-FFF2-40B4-BE49-F238E27FC236}">
                <a16:creationId xmlns:a16="http://schemas.microsoft.com/office/drawing/2014/main" id="{7691D2F1-464D-4072-B250-1C11C1952446}"/>
              </a:ext>
            </a:extLst>
          </p:cNvPr>
          <p:cNvSpPr/>
          <p:nvPr/>
        </p:nvSpPr>
        <p:spPr>
          <a:xfrm>
            <a:off x="6202677" y="4458542"/>
            <a:ext cx="5807109" cy="276967"/>
          </a:xfrm>
          <a:prstGeom prst="rect">
            <a:avLst/>
          </a:prstGeom>
          <a:solidFill>
            <a:schemeClr val="bg1">
              <a:lumMod val="7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600" b="1" dirty="0">
                <a:solidFill>
                  <a:schemeClr val="bg2">
                    <a:lumMod val="25000"/>
                  </a:schemeClr>
                </a:solidFill>
              </a:rPr>
              <a:t>SUBJEKTIVNO</a:t>
            </a:r>
            <a:r>
              <a:rPr lang="sl-SI" sz="1600" dirty="0">
                <a:solidFill>
                  <a:schemeClr val="bg2">
                    <a:lumMod val="25000"/>
                  </a:schemeClr>
                </a:solidFill>
              </a:rPr>
              <a:t> </a:t>
            </a:r>
            <a:r>
              <a:rPr lang="sl-SI" sz="1600" b="1" dirty="0">
                <a:solidFill>
                  <a:schemeClr val="bg2">
                    <a:lumMod val="25000"/>
                  </a:schemeClr>
                </a:solidFill>
              </a:rPr>
              <a:t>BESEDILO</a:t>
            </a:r>
            <a:r>
              <a:rPr lang="sl-SI" sz="1600" dirty="0">
                <a:solidFill>
                  <a:schemeClr val="bg2">
                    <a:lumMod val="25000"/>
                  </a:schemeClr>
                </a:solidFill>
              </a:rPr>
              <a:t> </a:t>
            </a:r>
          </a:p>
        </p:txBody>
      </p:sp>
      <p:sp>
        <p:nvSpPr>
          <p:cNvPr id="12" name="PoljeZBesedilom 11">
            <a:extLst>
              <a:ext uri="{FF2B5EF4-FFF2-40B4-BE49-F238E27FC236}">
                <a16:creationId xmlns:a16="http://schemas.microsoft.com/office/drawing/2014/main" id="{06B19E01-56F3-4638-B0FD-EB6F4F394593}"/>
              </a:ext>
            </a:extLst>
          </p:cNvPr>
          <p:cNvSpPr txBox="1"/>
          <p:nvPr/>
        </p:nvSpPr>
        <p:spPr>
          <a:xfrm>
            <a:off x="288881" y="4740433"/>
            <a:ext cx="5718719" cy="584775"/>
          </a:xfrm>
          <a:prstGeom prst="rect">
            <a:avLst/>
          </a:prstGeom>
          <a:noFill/>
          <a:ln>
            <a:solidFill>
              <a:schemeClr val="tx1">
                <a:lumMod val="85000"/>
                <a:lumOff val="15000"/>
              </a:schemeClr>
            </a:solidFill>
          </a:ln>
        </p:spPr>
        <p:txBody>
          <a:bodyPr wrap="square" rtlCol="0">
            <a:spAutoFit/>
          </a:bodyPr>
          <a:lstStyle/>
          <a:p>
            <a:pPr algn="just"/>
            <a:r>
              <a:rPr lang="sl-SI" sz="1600" dirty="0">
                <a:solidFill>
                  <a:schemeClr val="bg2">
                    <a:lumMod val="25000"/>
                  </a:schemeClr>
                </a:solidFill>
              </a:rPr>
              <a:t>Sporočevalec</a:t>
            </a:r>
            <a:r>
              <a:rPr lang="sl-SI" sz="1600" b="1" dirty="0">
                <a:solidFill>
                  <a:schemeClr val="bg2">
                    <a:lumMod val="25000"/>
                  </a:schemeClr>
                </a:solidFill>
              </a:rPr>
              <a:t> </a:t>
            </a:r>
            <a:r>
              <a:rPr lang="sl-SI" sz="1600" dirty="0">
                <a:solidFill>
                  <a:schemeClr val="bg2">
                    <a:lumMod val="25000"/>
                  </a:schemeClr>
                </a:solidFill>
              </a:rPr>
              <a:t>se</a:t>
            </a:r>
            <a:r>
              <a:rPr lang="sl-SI" sz="1600" b="1" dirty="0">
                <a:solidFill>
                  <a:schemeClr val="bg2">
                    <a:lumMod val="25000"/>
                  </a:schemeClr>
                </a:solidFill>
              </a:rPr>
              <a:t> čustveno ne odziva</a:t>
            </a:r>
            <a:r>
              <a:rPr lang="sl-SI" sz="1600" dirty="0">
                <a:solidFill>
                  <a:schemeClr val="bg2">
                    <a:lumMod val="25000"/>
                  </a:schemeClr>
                </a:solidFill>
              </a:rPr>
              <a:t>. Predstavlja resnične podatke, dejstva, ki jih je mogoče preveriti.</a:t>
            </a:r>
            <a:endParaRPr lang="sl-SI" sz="1600" b="1" dirty="0">
              <a:solidFill>
                <a:schemeClr val="bg2">
                  <a:lumMod val="25000"/>
                </a:schemeClr>
              </a:solidFill>
            </a:endParaRPr>
          </a:p>
        </p:txBody>
      </p:sp>
      <p:sp>
        <p:nvSpPr>
          <p:cNvPr id="13" name="Pravokotnik 12">
            <a:extLst>
              <a:ext uri="{FF2B5EF4-FFF2-40B4-BE49-F238E27FC236}">
                <a16:creationId xmlns:a16="http://schemas.microsoft.com/office/drawing/2014/main" id="{CA0E59A3-9235-4786-AFF1-3DD4C640581F}"/>
              </a:ext>
            </a:extLst>
          </p:cNvPr>
          <p:cNvSpPr/>
          <p:nvPr/>
        </p:nvSpPr>
        <p:spPr>
          <a:xfrm>
            <a:off x="6198861" y="4738388"/>
            <a:ext cx="5807109" cy="584775"/>
          </a:xfrm>
          <a:prstGeom prst="rect">
            <a:avLst/>
          </a:prstGeom>
          <a:ln>
            <a:solidFill>
              <a:schemeClr val="tx1">
                <a:lumMod val="85000"/>
                <a:lumOff val="15000"/>
              </a:schemeClr>
            </a:solidFill>
          </a:ln>
        </p:spPr>
        <p:txBody>
          <a:bodyPr wrap="square">
            <a:spAutoFit/>
          </a:bodyPr>
          <a:lstStyle/>
          <a:p>
            <a:pPr algn="just"/>
            <a:r>
              <a:rPr lang="sl-SI" sz="1600" dirty="0">
                <a:solidFill>
                  <a:schemeClr val="bg2">
                    <a:lumMod val="25000"/>
                  </a:schemeClr>
                </a:solidFill>
              </a:rPr>
              <a:t>Sporočevalec</a:t>
            </a:r>
            <a:r>
              <a:rPr lang="sl-SI" sz="1600" b="1" dirty="0">
                <a:solidFill>
                  <a:schemeClr val="bg2">
                    <a:lumMod val="25000"/>
                  </a:schemeClr>
                </a:solidFill>
              </a:rPr>
              <a:t> </a:t>
            </a:r>
            <a:r>
              <a:rPr lang="sl-SI" sz="1600" dirty="0">
                <a:solidFill>
                  <a:schemeClr val="bg2">
                    <a:lumMod val="25000"/>
                  </a:schemeClr>
                </a:solidFill>
              </a:rPr>
              <a:t>se v besedilu</a:t>
            </a:r>
            <a:r>
              <a:rPr lang="sl-SI" sz="1600" b="1" dirty="0">
                <a:solidFill>
                  <a:schemeClr val="bg2">
                    <a:lumMod val="25000"/>
                  </a:schemeClr>
                </a:solidFill>
              </a:rPr>
              <a:t> čustveno odziva</a:t>
            </a:r>
            <a:r>
              <a:rPr lang="sl-SI" sz="1600" dirty="0">
                <a:solidFill>
                  <a:schemeClr val="bg2">
                    <a:lumMod val="25000"/>
                  </a:schemeClr>
                </a:solidFill>
              </a:rPr>
              <a:t> (predstavlja svoja občutja, mnenje o tem, o čemer piše). </a:t>
            </a:r>
            <a:endParaRPr lang="sl-SI" sz="1600" b="1" dirty="0">
              <a:solidFill>
                <a:schemeClr val="bg2">
                  <a:lumMod val="25000"/>
                </a:schemeClr>
              </a:solidFill>
            </a:endParaRPr>
          </a:p>
        </p:txBody>
      </p:sp>
      <p:sp>
        <p:nvSpPr>
          <p:cNvPr id="14" name="Pravokotnik 13">
            <a:extLst>
              <a:ext uri="{FF2B5EF4-FFF2-40B4-BE49-F238E27FC236}">
                <a16:creationId xmlns:a16="http://schemas.microsoft.com/office/drawing/2014/main" id="{E42A99B1-E76B-4004-92A3-F8F6D4DEF31D}"/>
              </a:ext>
            </a:extLst>
          </p:cNvPr>
          <p:cNvSpPr/>
          <p:nvPr/>
        </p:nvSpPr>
        <p:spPr>
          <a:xfrm>
            <a:off x="288882" y="5607537"/>
            <a:ext cx="5718717" cy="276967"/>
          </a:xfrm>
          <a:prstGeom prst="rect">
            <a:avLst/>
          </a:prstGeom>
          <a:solidFill>
            <a:schemeClr val="bg1">
              <a:lumMod val="7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600" b="1" dirty="0">
                <a:solidFill>
                  <a:schemeClr val="bg2">
                    <a:lumMod val="25000"/>
                  </a:schemeClr>
                </a:solidFill>
              </a:rPr>
              <a:t>JAVNO</a:t>
            </a:r>
            <a:r>
              <a:rPr lang="sl-SI" sz="1600" dirty="0">
                <a:solidFill>
                  <a:schemeClr val="bg2">
                    <a:lumMod val="25000"/>
                  </a:schemeClr>
                </a:solidFill>
              </a:rPr>
              <a:t> </a:t>
            </a:r>
            <a:r>
              <a:rPr lang="sl-SI" sz="1600" b="1" dirty="0">
                <a:solidFill>
                  <a:schemeClr val="bg2">
                    <a:lumMod val="25000"/>
                  </a:schemeClr>
                </a:solidFill>
              </a:rPr>
              <a:t>BESEDILO</a:t>
            </a:r>
            <a:r>
              <a:rPr lang="sl-SI" sz="1600" dirty="0">
                <a:solidFill>
                  <a:schemeClr val="bg2">
                    <a:lumMod val="25000"/>
                  </a:schemeClr>
                </a:solidFill>
              </a:rPr>
              <a:t> </a:t>
            </a:r>
          </a:p>
        </p:txBody>
      </p:sp>
      <p:sp>
        <p:nvSpPr>
          <p:cNvPr id="15" name="Pravokotnik 14">
            <a:extLst>
              <a:ext uri="{FF2B5EF4-FFF2-40B4-BE49-F238E27FC236}">
                <a16:creationId xmlns:a16="http://schemas.microsoft.com/office/drawing/2014/main" id="{31FD8293-65A4-422A-859B-0BD2DE2A5FA4}"/>
              </a:ext>
            </a:extLst>
          </p:cNvPr>
          <p:cNvSpPr/>
          <p:nvPr/>
        </p:nvSpPr>
        <p:spPr>
          <a:xfrm>
            <a:off x="6184394" y="5611731"/>
            <a:ext cx="5807109" cy="276967"/>
          </a:xfrm>
          <a:prstGeom prst="rect">
            <a:avLst/>
          </a:prstGeom>
          <a:solidFill>
            <a:schemeClr val="bg1">
              <a:lumMod val="7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600" b="1" dirty="0">
                <a:solidFill>
                  <a:schemeClr val="bg2">
                    <a:lumMod val="25000"/>
                  </a:schemeClr>
                </a:solidFill>
              </a:rPr>
              <a:t>ZASEBNO</a:t>
            </a:r>
            <a:r>
              <a:rPr lang="sl-SI" sz="1600" dirty="0">
                <a:solidFill>
                  <a:schemeClr val="bg2">
                    <a:lumMod val="25000"/>
                  </a:schemeClr>
                </a:solidFill>
              </a:rPr>
              <a:t> </a:t>
            </a:r>
            <a:r>
              <a:rPr lang="sl-SI" sz="1600" b="1" dirty="0">
                <a:solidFill>
                  <a:schemeClr val="bg2">
                    <a:lumMod val="25000"/>
                  </a:schemeClr>
                </a:solidFill>
              </a:rPr>
              <a:t>BESEDILO</a:t>
            </a:r>
            <a:r>
              <a:rPr lang="sl-SI" sz="1600" dirty="0">
                <a:solidFill>
                  <a:schemeClr val="bg2">
                    <a:lumMod val="25000"/>
                  </a:schemeClr>
                </a:solidFill>
              </a:rPr>
              <a:t> </a:t>
            </a:r>
          </a:p>
        </p:txBody>
      </p:sp>
      <p:sp>
        <p:nvSpPr>
          <p:cNvPr id="16" name="PoljeZBesedilom 15">
            <a:extLst>
              <a:ext uri="{FF2B5EF4-FFF2-40B4-BE49-F238E27FC236}">
                <a16:creationId xmlns:a16="http://schemas.microsoft.com/office/drawing/2014/main" id="{DF2CA494-62D8-47AB-8100-E900FBA40763}"/>
              </a:ext>
            </a:extLst>
          </p:cNvPr>
          <p:cNvSpPr txBox="1"/>
          <p:nvPr/>
        </p:nvSpPr>
        <p:spPr>
          <a:xfrm>
            <a:off x="288882" y="5884504"/>
            <a:ext cx="5718719" cy="584775"/>
          </a:xfrm>
          <a:prstGeom prst="rect">
            <a:avLst/>
          </a:prstGeom>
          <a:noFill/>
          <a:ln>
            <a:solidFill>
              <a:schemeClr val="tx1">
                <a:lumMod val="85000"/>
                <a:lumOff val="15000"/>
              </a:schemeClr>
            </a:solidFill>
          </a:ln>
        </p:spPr>
        <p:txBody>
          <a:bodyPr wrap="square" rtlCol="0">
            <a:spAutoFit/>
          </a:bodyPr>
          <a:lstStyle/>
          <a:p>
            <a:pPr algn="just"/>
            <a:r>
              <a:rPr lang="sl-SI" sz="1600" dirty="0">
                <a:solidFill>
                  <a:schemeClr val="bg2">
                    <a:lumMod val="25000"/>
                  </a:schemeClr>
                </a:solidFill>
              </a:rPr>
              <a:t>Objavljeno je v množičnih občilih (časopis, revija, radio, televizija, splet) oziroma na javnih mestih sploh.</a:t>
            </a:r>
          </a:p>
        </p:txBody>
      </p:sp>
      <p:sp>
        <p:nvSpPr>
          <p:cNvPr id="17" name="PoljeZBesedilom 16">
            <a:extLst>
              <a:ext uri="{FF2B5EF4-FFF2-40B4-BE49-F238E27FC236}">
                <a16:creationId xmlns:a16="http://schemas.microsoft.com/office/drawing/2014/main" id="{A761C580-BE87-4C17-89ED-00D42B4BD76D}"/>
              </a:ext>
            </a:extLst>
          </p:cNvPr>
          <p:cNvSpPr txBox="1"/>
          <p:nvPr/>
        </p:nvSpPr>
        <p:spPr>
          <a:xfrm>
            <a:off x="6184392" y="5888698"/>
            <a:ext cx="5807111" cy="584775"/>
          </a:xfrm>
          <a:prstGeom prst="rect">
            <a:avLst/>
          </a:prstGeom>
          <a:noFill/>
          <a:ln>
            <a:solidFill>
              <a:schemeClr val="tx1">
                <a:lumMod val="85000"/>
                <a:lumOff val="15000"/>
              </a:schemeClr>
            </a:solidFill>
          </a:ln>
        </p:spPr>
        <p:txBody>
          <a:bodyPr wrap="square" rtlCol="0">
            <a:spAutoFit/>
          </a:bodyPr>
          <a:lstStyle/>
          <a:p>
            <a:pPr algn="just"/>
            <a:r>
              <a:rPr lang="sl-SI" sz="1600" dirty="0">
                <a:solidFill>
                  <a:schemeClr val="bg2">
                    <a:lumMod val="25000"/>
                  </a:schemeClr>
                </a:solidFill>
              </a:rPr>
              <a:t>Namenjeno je točno določenemu posamezniku ali manjši skupini ljudi (npr. družini). </a:t>
            </a:r>
          </a:p>
        </p:txBody>
      </p:sp>
      <p:sp>
        <p:nvSpPr>
          <p:cNvPr id="18" name="Pravokotnik 17">
            <a:extLst>
              <a:ext uri="{FF2B5EF4-FFF2-40B4-BE49-F238E27FC236}">
                <a16:creationId xmlns:a16="http://schemas.microsoft.com/office/drawing/2014/main" id="{48FA5F20-AEB3-41EE-96B3-FB97FD9E7E80}"/>
              </a:ext>
            </a:extLst>
          </p:cNvPr>
          <p:cNvSpPr/>
          <p:nvPr/>
        </p:nvSpPr>
        <p:spPr>
          <a:xfrm>
            <a:off x="288881" y="2549602"/>
            <a:ext cx="5718717" cy="276967"/>
          </a:xfrm>
          <a:prstGeom prst="rect">
            <a:avLst/>
          </a:prstGeom>
          <a:solidFill>
            <a:schemeClr val="bg1">
              <a:lumMod val="7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600" b="1" dirty="0">
                <a:solidFill>
                  <a:schemeClr val="bg2">
                    <a:lumMod val="25000"/>
                  </a:schemeClr>
                </a:solidFill>
              </a:rPr>
              <a:t>NEUMETNOSTNO</a:t>
            </a:r>
            <a:r>
              <a:rPr lang="sl-SI" sz="1600" dirty="0">
                <a:solidFill>
                  <a:schemeClr val="bg2">
                    <a:lumMod val="25000"/>
                  </a:schemeClr>
                </a:solidFill>
              </a:rPr>
              <a:t> </a:t>
            </a:r>
            <a:r>
              <a:rPr lang="sl-SI" sz="1600" b="1" dirty="0">
                <a:solidFill>
                  <a:schemeClr val="bg2">
                    <a:lumMod val="25000"/>
                  </a:schemeClr>
                </a:solidFill>
              </a:rPr>
              <a:t>BESEDILO</a:t>
            </a:r>
            <a:r>
              <a:rPr lang="sl-SI" sz="1600" dirty="0">
                <a:solidFill>
                  <a:schemeClr val="bg2">
                    <a:lumMod val="25000"/>
                  </a:schemeClr>
                </a:solidFill>
              </a:rPr>
              <a:t> </a:t>
            </a:r>
          </a:p>
        </p:txBody>
      </p:sp>
      <p:sp>
        <p:nvSpPr>
          <p:cNvPr id="19" name="Pravokotnik 18">
            <a:extLst>
              <a:ext uri="{FF2B5EF4-FFF2-40B4-BE49-F238E27FC236}">
                <a16:creationId xmlns:a16="http://schemas.microsoft.com/office/drawing/2014/main" id="{611EB329-FBA2-4806-8013-870DFC4F2107}"/>
              </a:ext>
            </a:extLst>
          </p:cNvPr>
          <p:cNvSpPr/>
          <p:nvPr/>
        </p:nvSpPr>
        <p:spPr>
          <a:xfrm>
            <a:off x="6198861" y="2555795"/>
            <a:ext cx="5778163" cy="276967"/>
          </a:xfrm>
          <a:prstGeom prst="rect">
            <a:avLst/>
          </a:prstGeom>
          <a:solidFill>
            <a:schemeClr val="bg1">
              <a:lumMod val="7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600" b="1" dirty="0">
                <a:solidFill>
                  <a:schemeClr val="bg2">
                    <a:lumMod val="25000"/>
                  </a:schemeClr>
                </a:solidFill>
              </a:rPr>
              <a:t>UMETNOSTNO</a:t>
            </a:r>
            <a:r>
              <a:rPr lang="sl-SI" sz="1600" dirty="0">
                <a:solidFill>
                  <a:schemeClr val="bg2">
                    <a:lumMod val="25000"/>
                  </a:schemeClr>
                </a:solidFill>
              </a:rPr>
              <a:t> </a:t>
            </a:r>
            <a:r>
              <a:rPr lang="sl-SI" sz="1600" b="1" dirty="0">
                <a:solidFill>
                  <a:schemeClr val="bg2">
                    <a:lumMod val="25000"/>
                  </a:schemeClr>
                </a:solidFill>
              </a:rPr>
              <a:t>BESEDILO</a:t>
            </a:r>
            <a:r>
              <a:rPr lang="sl-SI" sz="1600" dirty="0">
                <a:solidFill>
                  <a:schemeClr val="bg2">
                    <a:lumMod val="25000"/>
                  </a:schemeClr>
                </a:solidFill>
              </a:rPr>
              <a:t> </a:t>
            </a:r>
          </a:p>
        </p:txBody>
      </p:sp>
      <p:sp>
        <p:nvSpPr>
          <p:cNvPr id="20" name="PoljeZBesedilom 19">
            <a:extLst>
              <a:ext uri="{FF2B5EF4-FFF2-40B4-BE49-F238E27FC236}">
                <a16:creationId xmlns:a16="http://schemas.microsoft.com/office/drawing/2014/main" id="{45E2F6C1-C237-4497-8D39-43DC32F5AB21}"/>
              </a:ext>
            </a:extLst>
          </p:cNvPr>
          <p:cNvSpPr txBox="1"/>
          <p:nvPr/>
        </p:nvSpPr>
        <p:spPr>
          <a:xfrm>
            <a:off x="288881" y="2823667"/>
            <a:ext cx="5715679" cy="1323439"/>
          </a:xfrm>
          <a:prstGeom prst="rect">
            <a:avLst/>
          </a:prstGeom>
          <a:noFill/>
          <a:ln>
            <a:solidFill>
              <a:schemeClr val="tx1">
                <a:lumMod val="85000"/>
                <a:lumOff val="15000"/>
              </a:schemeClr>
            </a:solidFill>
          </a:ln>
        </p:spPr>
        <p:txBody>
          <a:bodyPr wrap="square" rtlCol="0">
            <a:spAutoFit/>
          </a:bodyPr>
          <a:lstStyle/>
          <a:p>
            <a:pPr algn="just"/>
            <a:r>
              <a:rPr lang="sl-SI" sz="1600" dirty="0">
                <a:solidFill>
                  <a:schemeClr val="bg2">
                    <a:lumMod val="25000"/>
                  </a:schemeClr>
                </a:solidFill>
              </a:rPr>
              <a:t>Besedilo ima praktičen namen (naslovnik izve nekaj novega). Govori o resničnih podatkih, ki jih lahko preverimo. </a:t>
            </a:r>
          </a:p>
          <a:p>
            <a:pPr algn="just"/>
            <a:endParaRPr lang="sl-SI" sz="1600" dirty="0">
              <a:solidFill>
                <a:schemeClr val="bg2">
                  <a:lumMod val="25000"/>
                </a:schemeClr>
              </a:solidFill>
            </a:endParaRPr>
          </a:p>
          <a:p>
            <a:pPr algn="just"/>
            <a:endParaRPr lang="sl-SI" sz="1600" dirty="0">
              <a:solidFill>
                <a:schemeClr val="bg2">
                  <a:lumMod val="25000"/>
                </a:schemeClr>
              </a:solidFill>
            </a:endParaRPr>
          </a:p>
          <a:p>
            <a:pPr algn="just"/>
            <a:endParaRPr lang="sl-SI" sz="1600" dirty="0">
              <a:solidFill>
                <a:schemeClr val="bg2">
                  <a:lumMod val="25000"/>
                </a:schemeClr>
              </a:solidFill>
            </a:endParaRPr>
          </a:p>
        </p:txBody>
      </p:sp>
      <p:sp>
        <p:nvSpPr>
          <p:cNvPr id="21" name="PoljeZBesedilom 20">
            <a:extLst>
              <a:ext uri="{FF2B5EF4-FFF2-40B4-BE49-F238E27FC236}">
                <a16:creationId xmlns:a16="http://schemas.microsoft.com/office/drawing/2014/main" id="{BD003607-8C1F-40FF-A279-592E5A897A17}"/>
              </a:ext>
            </a:extLst>
          </p:cNvPr>
          <p:cNvSpPr txBox="1"/>
          <p:nvPr/>
        </p:nvSpPr>
        <p:spPr>
          <a:xfrm>
            <a:off x="6204191" y="2833050"/>
            <a:ext cx="5778163" cy="1323439"/>
          </a:xfrm>
          <a:prstGeom prst="rect">
            <a:avLst/>
          </a:prstGeom>
          <a:noFill/>
          <a:ln>
            <a:solidFill>
              <a:schemeClr val="tx1">
                <a:lumMod val="85000"/>
                <a:lumOff val="15000"/>
              </a:schemeClr>
            </a:solidFill>
          </a:ln>
        </p:spPr>
        <p:txBody>
          <a:bodyPr wrap="square" rtlCol="0">
            <a:spAutoFit/>
          </a:bodyPr>
          <a:lstStyle/>
          <a:p>
            <a:pPr algn="just"/>
            <a:r>
              <a:rPr lang="sl-SI" sz="1600" dirty="0">
                <a:solidFill>
                  <a:schemeClr val="bg2">
                    <a:lumMod val="25000"/>
                  </a:schemeClr>
                </a:solidFill>
              </a:rPr>
              <a:t>Sporočevalec v umetnostnem besedilu na poseben način izrazi doživljanje stvarnosti (izpoveduje svoja čustva, razpoloženje, pripoveduje zgodbo, poskrbi za poseben jezikovni slog pripovedovanja). Umetnostno besedilo nima praktičnega pomena, namenjeno je estetskemu doživljanju bralca.</a:t>
            </a:r>
          </a:p>
        </p:txBody>
      </p:sp>
    </p:spTree>
    <p:extLst>
      <p:ext uri="{BB962C8B-B14F-4D97-AF65-F5344CB8AC3E}">
        <p14:creationId xmlns:p14="http://schemas.microsoft.com/office/powerpoint/2010/main" val="1132448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11" name="Pravokotnik 10">
            <a:extLst>
              <a:ext uri="{FF2B5EF4-FFF2-40B4-BE49-F238E27FC236}">
                <a16:creationId xmlns:a16="http://schemas.microsoft.com/office/drawing/2014/main" id="{625D1E5E-A1CF-41AF-B2F3-72F0BD0769AC}"/>
              </a:ext>
            </a:extLst>
          </p:cNvPr>
          <p:cNvSpPr/>
          <p:nvPr/>
        </p:nvSpPr>
        <p:spPr>
          <a:xfrm>
            <a:off x="225399" y="1608265"/>
            <a:ext cx="11741185" cy="276967"/>
          </a:xfrm>
          <a:prstGeom prst="rect">
            <a:avLst/>
          </a:prstGeom>
          <a:solidFill>
            <a:schemeClr val="bg1">
              <a:lumMod val="7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600" b="1" dirty="0">
                <a:solidFill>
                  <a:schemeClr val="tx1">
                    <a:lumMod val="85000"/>
                    <a:lumOff val="15000"/>
                  </a:schemeClr>
                </a:solidFill>
              </a:rPr>
              <a:t>PRAKTIČNOSPORAZUMEVALNO BESEDILO</a:t>
            </a:r>
            <a:endParaRPr lang="sl-SI" sz="1600" dirty="0">
              <a:solidFill>
                <a:schemeClr val="tx1">
                  <a:lumMod val="85000"/>
                  <a:lumOff val="15000"/>
                </a:schemeClr>
              </a:solidFill>
            </a:endParaRPr>
          </a:p>
        </p:txBody>
      </p:sp>
      <p:sp>
        <p:nvSpPr>
          <p:cNvPr id="12" name="PoljeZBesedilom 11">
            <a:extLst>
              <a:ext uri="{FF2B5EF4-FFF2-40B4-BE49-F238E27FC236}">
                <a16:creationId xmlns:a16="http://schemas.microsoft.com/office/drawing/2014/main" id="{9B1762D2-C2F2-44D5-8DD3-0D73D0BA94E1}"/>
              </a:ext>
            </a:extLst>
          </p:cNvPr>
          <p:cNvSpPr txBox="1"/>
          <p:nvPr/>
        </p:nvSpPr>
        <p:spPr>
          <a:xfrm>
            <a:off x="225399" y="1885232"/>
            <a:ext cx="11741185" cy="584775"/>
          </a:xfrm>
          <a:prstGeom prst="rect">
            <a:avLst/>
          </a:prstGeom>
          <a:noFill/>
          <a:ln>
            <a:solidFill>
              <a:schemeClr val="tx1">
                <a:lumMod val="85000"/>
                <a:lumOff val="15000"/>
              </a:schemeClr>
            </a:solidFill>
          </a:ln>
        </p:spPr>
        <p:txBody>
          <a:bodyPr wrap="square" rtlCol="0">
            <a:spAutoFit/>
          </a:bodyPr>
          <a:lstStyle/>
          <a:p>
            <a:pPr algn="ctr"/>
            <a:r>
              <a:rPr lang="sl-SI" sz="1600" dirty="0">
                <a:solidFill>
                  <a:schemeClr val="bg2">
                    <a:lumMod val="25000"/>
                  </a:schemeClr>
                </a:solidFill>
              </a:rPr>
              <a:t>Neuradno zasebno besedilo, v katerem sporočevalec naslovniku (družinskemu članu, sorodniku, prijatelju) sporoča vsakdanje teme. Besedilo je subjektivno.  </a:t>
            </a:r>
          </a:p>
        </p:txBody>
      </p:sp>
      <p:sp>
        <p:nvSpPr>
          <p:cNvPr id="13" name="Pravokotnik 12">
            <a:extLst>
              <a:ext uri="{FF2B5EF4-FFF2-40B4-BE49-F238E27FC236}">
                <a16:creationId xmlns:a16="http://schemas.microsoft.com/office/drawing/2014/main" id="{ACA44D12-D992-4CFC-BF39-4EE7A0B0DBA8}"/>
              </a:ext>
            </a:extLst>
          </p:cNvPr>
          <p:cNvSpPr/>
          <p:nvPr/>
        </p:nvSpPr>
        <p:spPr>
          <a:xfrm>
            <a:off x="225406" y="2902346"/>
            <a:ext cx="11741185" cy="276967"/>
          </a:xfrm>
          <a:prstGeom prst="rect">
            <a:avLst/>
          </a:prstGeom>
          <a:solidFill>
            <a:schemeClr val="bg1">
              <a:lumMod val="7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600" b="1" dirty="0">
                <a:solidFill>
                  <a:schemeClr val="tx1">
                    <a:lumMod val="85000"/>
                    <a:lumOff val="15000"/>
                  </a:schemeClr>
                </a:solidFill>
              </a:rPr>
              <a:t>URADOVALNO BESEDILO</a:t>
            </a:r>
            <a:endParaRPr lang="sl-SI" sz="1600" dirty="0">
              <a:solidFill>
                <a:schemeClr val="tx1">
                  <a:lumMod val="85000"/>
                  <a:lumOff val="15000"/>
                </a:schemeClr>
              </a:solidFill>
            </a:endParaRPr>
          </a:p>
        </p:txBody>
      </p:sp>
      <p:sp>
        <p:nvSpPr>
          <p:cNvPr id="14" name="PoljeZBesedilom 13">
            <a:extLst>
              <a:ext uri="{FF2B5EF4-FFF2-40B4-BE49-F238E27FC236}">
                <a16:creationId xmlns:a16="http://schemas.microsoft.com/office/drawing/2014/main" id="{164A863A-5CFB-4BFA-B7E5-866C23DE6411}"/>
              </a:ext>
            </a:extLst>
          </p:cNvPr>
          <p:cNvSpPr txBox="1"/>
          <p:nvPr/>
        </p:nvSpPr>
        <p:spPr>
          <a:xfrm>
            <a:off x="225399" y="3183923"/>
            <a:ext cx="11741185" cy="338554"/>
          </a:xfrm>
          <a:prstGeom prst="rect">
            <a:avLst/>
          </a:prstGeom>
          <a:noFill/>
          <a:ln>
            <a:solidFill>
              <a:schemeClr val="tx1">
                <a:lumMod val="85000"/>
                <a:lumOff val="15000"/>
              </a:schemeClr>
            </a:solidFill>
          </a:ln>
        </p:spPr>
        <p:txBody>
          <a:bodyPr wrap="square" rtlCol="0">
            <a:spAutoFit/>
          </a:bodyPr>
          <a:lstStyle/>
          <a:p>
            <a:pPr algn="just"/>
            <a:r>
              <a:rPr lang="sl-SI" sz="1600" dirty="0">
                <a:solidFill>
                  <a:schemeClr val="bg2">
                    <a:lumMod val="25000"/>
                  </a:schemeClr>
                </a:solidFill>
              </a:rPr>
              <a:t>Uradno zasebno besedilo, s katerim stranka posluje z ustanovo ali ustanova s stranko. Besedilo je objektivno. </a:t>
            </a:r>
          </a:p>
        </p:txBody>
      </p:sp>
      <p:sp>
        <p:nvSpPr>
          <p:cNvPr id="15" name="Pravokotnik 14">
            <a:extLst>
              <a:ext uri="{FF2B5EF4-FFF2-40B4-BE49-F238E27FC236}">
                <a16:creationId xmlns:a16="http://schemas.microsoft.com/office/drawing/2014/main" id="{953C4F2E-0BB0-4FB6-9C33-0380B3D0952A}"/>
              </a:ext>
            </a:extLst>
          </p:cNvPr>
          <p:cNvSpPr/>
          <p:nvPr/>
        </p:nvSpPr>
        <p:spPr>
          <a:xfrm>
            <a:off x="225400" y="3961702"/>
            <a:ext cx="11741185" cy="276967"/>
          </a:xfrm>
          <a:prstGeom prst="rect">
            <a:avLst/>
          </a:prstGeom>
          <a:solidFill>
            <a:schemeClr val="bg1">
              <a:lumMod val="7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600" b="1" dirty="0">
                <a:solidFill>
                  <a:schemeClr val="tx1">
                    <a:lumMod val="85000"/>
                    <a:lumOff val="15000"/>
                  </a:schemeClr>
                </a:solidFill>
              </a:rPr>
              <a:t>PUBLICISTIČNO BESEDILO</a:t>
            </a:r>
            <a:endParaRPr lang="sl-SI" sz="1600" dirty="0">
              <a:solidFill>
                <a:schemeClr val="tx1">
                  <a:lumMod val="85000"/>
                  <a:lumOff val="15000"/>
                </a:schemeClr>
              </a:solidFill>
            </a:endParaRPr>
          </a:p>
        </p:txBody>
      </p:sp>
      <p:sp>
        <p:nvSpPr>
          <p:cNvPr id="16" name="PoljeZBesedilom 15">
            <a:extLst>
              <a:ext uri="{FF2B5EF4-FFF2-40B4-BE49-F238E27FC236}">
                <a16:creationId xmlns:a16="http://schemas.microsoft.com/office/drawing/2014/main" id="{8AF3A714-F742-4F6B-A2D2-30D424F4BC66}"/>
              </a:ext>
            </a:extLst>
          </p:cNvPr>
          <p:cNvSpPr txBox="1"/>
          <p:nvPr/>
        </p:nvSpPr>
        <p:spPr>
          <a:xfrm>
            <a:off x="225401" y="4247203"/>
            <a:ext cx="11741185" cy="584775"/>
          </a:xfrm>
          <a:prstGeom prst="rect">
            <a:avLst/>
          </a:prstGeom>
          <a:noFill/>
          <a:ln>
            <a:solidFill>
              <a:schemeClr val="tx1">
                <a:lumMod val="85000"/>
                <a:lumOff val="15000"/>
              </a:schemeClr>
            </a:solidFill>
          </a:ln>
        </p:spPr>
        <p:txBody>
          <a:bodyPr wrap="square" rtlCol="0">
            <a:spAutoFit/>
          </a:bodyPr>
          <a:lstStyle/>
          <a:p>
            <a:pPr algn="ctr"/>
            <a:r>
              <a:rPr lang="sl-SI" sz="1600" dirty="0">
                <a:solidFill>
                  <a:schemeClr val="bg2">
                    <a:lumMod val="25000"/>
                  </a:schemeClr>
                </a:solidFill>
              </a:rPr>
              <a:t>Besedilo tvori novinar in je objavljeno v množičnih občilih. Vsebina publicističnega besedila se pogosto navezuje na kak zanimiv dogodek. Lahko je objektivno ali subjektivno. </a:t>
            </a:r>
          </a:p>
        </p:txBody>
      </p:sp>
      <p:sp>
        <p:nvSpPr>
          <p:cNvPr id="17" name="Pravokotnik 16">
            <a:extLst>
              <a:ext uri="{FF2B5EF4-FFF2-40B4-BE49-F238E27FC236}">
                <a16:creationId xmlns:a16="http://schemas.microsoft.com/office/drawing/2014/main" id="{606B0C02-74A4-412D-B678-1EAF3D940CCE}"/>
              </a:ext>
            </a:extLst>
          </p:cNvPr>
          <p:cNvSpPr/>
          <p:nvPr/>
        </p:nvSpPr>
        <p:spPr>
          <a:xfrm>
            <a:off x="225402" y="5279737"/>
            <a:ext cx="11741185" cy="276967"/>
          </a:xfrm>
          <a:prstGeom prst="rect">
            <a:avLst/>
          </a:prstGeom>
          <a:solidFill>
            <a:schemeClr val="bg1">
              <a:lumMod val="7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600" b="1" dirty="0">
                <a:solidFill>
                  <a:schemeClr val="tx1">
                    <a:lumMod val="85000"/>
                    <a:lumOff val="15000"/>
                  </a:schemeClr>
                </a:solidFill>
              </a:rPr>
              <a:t>STROKOVNO BESEDILO</a:t>
            </a:r>
            <a:endParaRPr lang="sl-SI" sz="1600" dirty="0">
              <a:solidFill>
                <a:schemeClr val="tx1">
                  <a:lumMod val="85000"/>
                  <a:lumOff val="15000"/>
                </a:schemeClr>
              </a:solidFill>
            </a:endParaRPr>
          </a:p>
        </p:txBody>
      </p:sp>
      <p:sp>
        <p:nvSpPr>
          <p:cNvPr id="18" name="PoljeZBesedilom 17">
            <a:extLst>
              <a:ext uri="{FF2B5EF4-FFF2-40B4-BE49-F238E27FC236}">
                <a16:creationId xmlns:a16="http://schemas.microsoft.com/office/drawing/2014/main" id="{502BD334-CFBD-4E87-A8CA-A85411490575}"/>
              </a:ext>
            </a:extLst>
          </p:cNvPr>
          <p:cNvSpPr txBox="1"/>
          <p:nvPr/>
        </p:nvSpPr>
        <p:spPr>
          <a:xfrm>
            <a:off x="225403" y="5556704"/>
            <a:ext cx="11741185" cy="338554"/>
          </a:xfrm>
          <a:prstGeom prst="rect">
            <a:avLst/>
          </a:prstGeom>
          <a:noFill/>
          <a:ln>
            <a:solidFill>
              <a:schemeClr val="tx1">
                <a:lumMod val="85000"/>
                <a:lumOff val="15000"/>
              </a:schemeClr>
            </a:solidFill>
          </a:ln>
        </p:spPr>
        <p:txBody>
          <a:bodyPr wrap="square" rtlCol="0">
            <a:spAutoFit/>
          </a:bodyPr>
          <a:lstStyle/>
          <a:p>
            <a:pPr algn="ctr"/>
            <a:r>
              <a:rPr lang="sl-SI" sz="1600" dirty="0">
                <a:solidFill>
                  <a:schemeClr val="bg2">
                    <a:lumMod val="25000"/>
                  </a:schemeClr>
                </a:solidFill>
              </a:rPr>
              <a:t>Besedilo tvori strokovnjak in je namenjeno delu javnosti, zanj je značilna raba strokovnih besed (terminov).</a:t>
            </a:r>
          </a:p>
        </p:txBody>
      </p:sp>
      <p:sp>
        <p:nvSpPr>
          <p:cNvPr id="10" name="PoljeZBesedilom 9">
            <a:extLst>
              <a:ext uri="{FF2B5EF4-FFF2-40B4-BE49-F238E27FC236}">
                <a16:creationId xmlns:a16="http://schemas.microsoft.com/office/drawing/2014/main" id="{A750ADF7-9AF7-4111-ABBD-AAC3FC1D6134}"/>
              </a:ext>
            </a:extLst>
          </p:cNvPr>
          <p:cNvSpPr txBox="1"/>
          <p:nvPr/>
        </p:nvSpPr>
        <p:spPr>
          <a:xfrm>
            <a:off x="4168121" y="589889"/>
            <a:ext cx="3678956" cy="369332"/>
          </a:xfrm>
          <a:prstGeom prst="rect">
            <a:avLst/>
          </a:prstGeom>
          <a:noFill/>
        </p:spPr>
        <p:txBody>
          <a:bodyPr wrap="none" rtlCol="0">
            <a:spAutoFit/>
          </a:bodyPr>
          <a:lstStyle/>
          <a:p>
            <a:r>
              <a:rPr lang="sl-SI" b="1" dirty="0">
                <a:solidFill>
                  <a:schemeClr val="bg2">
                    <a:lumMod val="25000"/>
                  </a:schemeClr>
                </a:solidFill>
              </a:rPr>
              <a:t>VRSTE BESEDIL – PONOVITEV SNOVI </a:t>
            </a:r>
          </a:p>
        </p:txBody>
      </p:sp>
    </p:spTree>
    <p:extLst>
      <p:ext uri="{BB962C8B-B14F-4D97-AF65-F5344CB8AC3E}">
        <p14:creationId xmlns:p14="http://schemas.microsoft.com/office/powerpoint/2010/main" val="1392169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6" name="Pravokotnik: zaokroženi vogali 5">
            <a:extLst>
              <a:ext uri="{FF2B5EF4-FFF2-40B4-BE49-F238E27FC236}">
                <a16:creationId xmlns:a16="http://schemas.microsoft.com/office/drawing/2014/main" id="{7973DF99-382B-493C-A55C-D3DF5371BEB5}"/>
              </a:ext>
            </a:extLst>
          </p:cNvPr>
          <p:cNvSpPr/>
          <p:nvPr/>
        </p:nvSpPr>
        <p:spPr>
          <a:xfrm>
            <a:off x="921882" y="402031"/>
            <a:ext cx="10186416" cy="6044184"/>
          </a:xfrm>
          <a:prstGeom prst="roundRect">
            <a:avLst>
              <a:gd name="adj" fmla="val 2613"/>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p>
        </p:txBody>
      </p:sp>
      <p:sp>
        <p:nvSpPr>
          <p:cNvPr id="7" name="Pravokotnik: zaokrožena zgornja vogala 6">
            <a:extLst>
              <a:ext uri="{FF2B5EF4-FFF2-40B4-BE49-F238E27FC236}">
                <a16:creationId xmlns:a16="http://schemas.microsoft.com/office/drawing/2014/main" id="{DDE70B42-51C5-4FF3-B548-83653C3446ED}"/>
              </a:ext>
            </a:extLst>
          </p:cNvPr>
          <p:cNvSpPr/>
          <p:nvPr/>
        </p:nvSpPr>
        <p:spPr>
          <a:xfrm rot="16200000">
            <a:off x="844864" y="1019924"/>
            <a:ext cx="5614422" cy="4815840"/>
          </a:xfrm>
          <a:prstGeom prst="round2SameRect">
            <a:avLst>
              <a:gd name="adj1" fmla="val 2616"/>
              <a:gd name="adj2" fmla="val 0"/>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solidFill>
                <a:schemeClr val="lt1">
                  <a:shade val="30000"/>
                  <a:satMod val="115000"/>
                </a:schemeClr>
              </a:solidFill>
            </a:endParaRPr>
          </a:p>
        </p:txBody>
      </p:sp>
      <p:sp>
        <p:nvSpPr>
          <p:cNvPr id="8" name="Pravokotnik: zaokrožena zgornja vogala 7">
            <a:extLst>
              <a:ext uri="{FF2B5EF4-FFF2-40B4-BE49-F238E27FC236}">
                <a16:creationId xmlns:a16="http://schemas.microsoft.com/office/drawing/2014/main" id="{4C72B83C-C045-474A-895E-99D460F86F47}"/>
              </a:ext>
            </a:extLst>
          </p:cNvPr>
          <p:cNvSpPr/>
          <p:nvPr/>
        </p:nvSpPr>
        <p:spPr>
          <a:xfrm rot="5400000">
            <a:off x="5663181" y="1021077"/>
            <a:ext cx="5614422" cy="4815840"/>
          </a:xfrm>
          <a:prstGeom prst="round2SameRect">
            <a:avLst>
              <a:gd name="adj1" fmla="val 2616"/>
              <a:gd name="adj2" fmla="val 0"/>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p>
        </p:txBody>
      </p:sp>
      <p:pic>
        <p:nvPicPr>
          <p:cNvPr id="9" name="Slika 8">
            <a:extLst>
              <a:ext uri="{FF2B5EF4-FFF2-40B4-BE49-F238E27FC236}">
                <a16:creationId xmlns:a16="http://schemas.microsoft.com/office/drawing/2014/main" id="{13F97E3B-0F9D-48C5-A06E-4C70B84495FA}"/>
              </a:ext>
            </a:extLst>
          </p:cNvPr>
          <p:cNvPicPr>
            <a:picLocks noChangeAspect="1"/>
          </p:cNvPicPr>
          <p:nvPr/>
        </p:nvPicPr>
        <p:blipFill>
          <a:blip r:embed="rId2">
            <a:duotone>
              <a:prstClr val="black"/>
              <a:schemeClr val="accent3">
                <a:tint val="45000"/>
                <a:satMod val="400000"/>
              </a:schemeClr>
            </a:duotone>
            <a:extLst>
              <a:ext uri="{BEBA8EAE-BF5A-486C-A8C5-ECC9F3942E4B}">
                <a14:imgProps xmlns:a14="http://schemas.microsoft.com/office/drawing/2010/main">
                  <a14:imgLayer r:embed="rId3">
                    <a14:imgEffect>
                      <a14:sharpenSoften amount="25000"/>
                    </a14:imgEffect>
                  </a14:imgLayer>
                </a14:imgProps>
              </a:ext>
            </a:extLst>
          </a:blip>
          <a:stretch>
            <a:fillRect/>
          </a:stretch>
        </p:blipFill>
        <p:spPr>
          <a:xfrm rot="5400000">
            <a:off x="3252781" y="3190200"/>
            <a:ext cx="5614429" cy="477584"/>
          </a:xfrm>
          <a:prstGeom prst="rect">
            <a:avLst/>
          </a:prstGeom>
        </p:spPr>
      </p:pic>
      <p:sp>
        <p:nvSpPr>
          <p:cNvPr id="22" name="PoljeZBesedilom 21">
            <a:extLst>
              <a:ext uri="{FF2B5EF4-FFF2-40B4-BE49-F238E27FC236}">
                <a16:creationId xmlns:a16="http://schemas.microsoft.com/office/drawing/2014/main" id="{6DA86D1B-B345-43B3-BA24-334FAEC54B5B}"/>
              </a:ext>
            </a:extLst>
          </p:cNvPr>
          <p:cNvSpPr txBox="1"/>
          <p:nvPr/>
        </p:nvSpPr>
        <p:spPr>
          <a:xfrm>
            <a:off x="847407" y="1565561"/>
            <a:ext cx="833017" cy="646331"/>
          </a:xfrm>
          <a:prstGeom prst="rect">
            <a:avLst/>
          </a:prstGeom>
          <a:solidFill>
            <a:srgbClr val="00B050"/>
          </a:solidFill>
          <a:effectLst>
            <a:outerShdw blurRad="50800" dist="38100" dir="16200000" rotWithShape="0">
              <a:prstClr val="black">
                <a:alpha val="40000"/>
              </a:prstClr>
            </a:outerShdw>
          </a:effectLst>
        </p:spPr>
        <p:txBody>
          <a:bodyPr wrap="square" rtlCol="0">
            <a:spAutoFit/>
          </a:bodyPr>
          <a:lstStyle/>
          <a:p>
            <a:r>
              <a:rPr lang="sl-SI" dirty="0">
                <a:solidFill>
                  <a:schemeClr val="tx1">
                    <a:lumMod val="85000"/>
                    <a:lumOff val="15000"/>
                  </a:schemeClr>
                </a:solidFill>
              </a:rPr>
              <a:t>1</a:t>
            </a:r>
            <a:br>
              <a:rPr lang="sl-SI" dirty="0"/>
            </a:br>
            <a:endParaRPr lang="sl-SI" dirty="0"/>
          </a:p>
        </p:txBody>
      </p:sp>
      <p:sp>
        <p:nvSpPr>
          <p:cNvPr id="40" name="PoljeZBesedilom 39">
            <a:extLst>
              <a:ext uri="{FF2B5EF4-FFF2-40B4-BE49-F238E27FC236}">
                <a16:creationId xmlns:a16="http://schemas.microsoft.com/office/drawing/2014/main" id="{120DD40D-4D71-45CF-8DDD-A5EA6F05A317}"/>
              </a:ext>
            </a:extLst>
          </p:cNvPr>
          <p:cNvSpPr txBox="1"/>
          <p:nvPr/>
        </p:nvSpPr>
        <p:spPr>
          <a:xfrm>
            <a:off x="10215442" y="1827409"/>
            <a:ext cx="826008" cy="521208"/>
          </a:xfrm>
          <a:prstGeom prst="rect">
            <a:avLst/>
          </a:prstGeom>
          <a:solidFill>
            <a:srgbClr val="00B050"/>
          </a:solidFill>
          <a:effectLst>
            <a:outerShdw blurRad="50800" dist="38100" dir="16200000" rotWithShape="0">
              <a:prstClr val="black">
                <a:alpha val="40000"/>
              </a:prstClr>
            </a:outerShdw>
          </a:effectLst>
        </p:spPr>
        <p:txBody>
          <a:bodyPr wrap="square" rtlCol="0">
            <a:spAutoFit/>
          </a:bodyPr>
          <a:lstStyle/>
          <a:p>
            <a:endParaRPr lang="sl-SI" dirty="0"/>
          </a:p>
        </p:txBody>
      </p:sp>
      <p:sp>
        <p:nvSpPr>
          <p:cNvPr id="41" name="PoljeZBesedilom 40">
            <a:extLst>
              <a:ext uri="{FF2B5EF4-FFF2-40B4-BE49-F238E27FC236}">
                <a16:creationId xmlns:a16="http://schemas.microsoft.com/office/drawing/2014/main" id="{1517D020-F3C6-4129-A13D-ED8A18927C7B}"/>
              </a:ext>
            </a:extLst>
          </p:cNvPr>
          <p:cNvSpPr txBox="1"/>
          <p:nvPr/>
        </p:nvSpPr>
        <p:spPr>
          <a:xfrm>
            <a:off x="857750" y="4902010"/>
            <a:ext cx="826008" cy="646331"/>
          </a:xfrm>
          <a:prstGeom prst="rect">
            <a:avLst/>
          </a:prstGeom>
          <a:solidFill>
            <a:schemeClr val="accent4"/>
          </a:solidFill>
          <a:effectLst>
            <a:outerShdw blurRad="50800" dist="38100" dir="16200000" rotWithShape="0">
              <a:prstClr val="black">
                <a:alpha val="40000"/>
              </a:prstClr>
            </a:outerShdw>
          </a:effectLst>
        </p:spPr>
        <p:txBody>
          <a:bodyPr wrap="square" rtlCol="0">
            <a:spAutoFit/>
          </a:bodyPr>
          <a:lstStyle/>
          <a:p>
            <a:r>
              <a:rPr lang="sl-SI" dirty="0">
                <a:solidFill>
                  <a:schemeClr val="tx1">
                    <a:lumMod val="85000"/>
                    <a:lumOff val="15000"/>
                  </a:schemeClr>
                </a:solidFill>
              </a:rPr>
              <a:t>4</a:t>
            </a:r>
          </a:p>
          <a:p>
            <a:endParaRPr lang="sl-SI" dirty="0"/>
          </a:p>
        </p:txBody>
      </p:sp>
      <p:sp>
        <p:nvSpPr>
          <p:cNvPr id="42" name="PoljeZBesedilom 41">
            <a:extLst>
              <a:ext uri="{FF2B5EF4-FFF2-40B4-BE49-F238E27FC236}">
                <a16:creationId xmlns:a16="http://schemas.microsoft.com/office/drawing/2014/main" id="{939C00F7-3E49-45F5-AED7-8C1755027226}"/>
              </a:ext>
            </a:extLst>
          </p:cNvPr>
          <p:cNvSpPr txBox="1"/>
          <p:nvPr/>
        </p:nvSpPr>
        <p:spPr>
          <a:xfrm>
            <a:off x="873258" y="3818780"/>
            <a:ext cx="826008" cy="646331"/>
          </a:xfrm>
          <a:prstGeom prst="rect">
            <a:avLst/>
          </a:prstGeom>
          <a:solidFill>
            <a:srgbClr val="7030A0"/>
          </a:solidFill>
          <a:effectLst>
            <a:outerShdw blurRad="50800" dist="38100" dir="16200000" rotWithShape="0">
              <a:prstClr val="black">
                <a:alpha val="40000"/>
              </a:prstClr>
            </a:outerShdw>
          </a:effectLst>
        </p:spPr>
        <p:txBody>
          <a:bodyPr wrap="square" rtlCol="0">
            <a:spAutoFit/>
          </a:bodyPr>
          <a:lstStyle/>
          <a:p>
            <a:r>
              <a:rPr lang="sl-SI" dirty="0">
                <a:solidFill>
                  <a:schemeClr val="tx1">
                    <a:lumMod val="85000"/>
                    <a:lumOff val="15000"/>
                  </a:schemeClr>
                </a:solidFill>
              </a:rPr>
              <a:t>3</a:t>
            </a:r>
          </a:p>
          <a:p>
            <a:endParaRPr lang="sl-SI" dirty="0"/>
          </a:p>
        </p:txBody>
      </p:sp>
      <p:sp>
        <p:nvSpPr>
          <p:cNvPr id="43" name="PoljeZBesedilom 42">
            <a:extLst>
              <a:ext uri="{FF2B5EF4-FFF2-40B4-BE49-F238E27FC236}">
                <a16:creationId xmlns:a16="http://schemas.microsoft.com/office/drawing/2014/main" id="{C112512B-D572-43EE-A0EA-9726C92E4945}"/>
              </a:ext>
            </a:extLst>
          </p:cNvPr>
          <p:cNvSpPr txBox="1"/>
          <p:nvPr/>
        </p:nvSpPr>
        <p:spPr>
          <a:xfrm>
            <a:off x="828673" y="2629758"/>
            <a:ext cx="826008" cy="646331"/>
          </a:xfrm>
          <a:prstGeom prst="rect">
            <a:avLst/>
          </a:prstGeom>
          <a:solidFill>
            <a:schemeClr val="accent2">
              <a:lumMod val="60000"/>
              <a:lumOff val="40000"/>
            </a:schemeClr>
          </a:solidFill>
          <a:effectLst>
            <a:outerShdw blurRad="50800" dist="38100" dir="16200000" rotWithShape="0">
              <a:prstClr val="black">
                <a:alpha val="40000"/>
              </a:prstClr>
            </a:outerShdw>
          </a:effectLst>
        </p:spPr>
        <p:txBody>
          <a:bodyPr wrap="square" rtlCol="0">
            <a:spAutoFit/>
          </a:bodyPr>
          <a:lstStyle/>
          <a:p>
            <a:r>
              <a:rPr lang="sl-SI" dirty="0">
                <a:solidFill>
                  <a:schemeClr val="tx1">
                    <a:lumMod val="85000"/>
                    <a:lumOff val="15000"/>
                  </a:schemeClr>
                </a:solidFill>
              </a:rPr>
              <a:t>2</a:t>
            </a:r>
          </a:p>
          <a:p>
            <a:endParaRPr lang="sl-SI" dirty="0"/>
          </a:p>
        </p:txBody>
      </p:sp>
      <p:sp>
        <p:nvSpPr>
          <p:cNvPr id="44" name="PoljeZBesedilom 43">
            <a:extLst>
              <a:ext uri="{FF2B5EF4-FFF2-40B4-BE49-F238E27FC236}">
                <a16:creationId xmlns:a16="http://schemas.microsoft.com/office/drawing/2014/main" id="{E9B9C683-6351-48F6-A2EE-51EC12A740D2}"/>
              </a:ext>
            </a:extLst>
          </p:cNvPr>
          <p:cNvSpPr txBox="1"/>
          <p:nvPr/>
        </p:nvSpPr>
        <p:spPr>
          <a:xfrm>
            <a:off x="10215442" y="1096194"/>
            <a:ext cx="826008" cy="521208"/>
          </a:xfrm>
          <a:prstGeom prst="rect">
            <a:avLst/>
          </a:prstGeom>
          <a:solidFill>
            <a:srgbClr val="00B050"/>
          </a:solidFill>
          <a:effectLst>
            <a:outerShdw blurRad="50800" dist="38100" dir="16200000" rotWithShape="0">
              <a:prstClr val="black">
                <a:alpha val="40000"/>
              </a:prstClr>
            </a:outerShdw>
          </a:effectLst>
        </p:spPr>
        <p:txBody>
          <a:bodyPr wrap="square" rtlCol="0">
            <a:spAutoFit/>
          </a:bodyPr>
          <a:lstStyle/>
          <a:p>
            <a:endParaRPr lang="sl-SI" dirty="0"/>
          </a:p>
        </p:txBody>
      </p:sp>
      <p:sp>
        <p:nvSpPr>
          <p:cNvPr id="45" name="Pravokotnik: zaokrožena zgornja vogala 44">
            <a:extLst>
              <a:ext uri="{FF2B5EF4-FFF2-40B4-BE49-F238E27FC236}">
                <a16:creationId xmlns:a16="http://schemas.microsoft.com/office/drawing/2014/main" id="{CD44D85A-3F44-4562-8B4C-5181CD1EB43C}"/>
              </a:ext>
            </a:extLst>
          </p:cNvPr>
          <p:cNvSpPr/>
          <p:nvPr/>
        </p:nvSpPr>
        <p:spPr>
          <a:xfrm rot="16200000">
            <a:off x="766676" y="1302912"/>
            <a:ext cx="5614422" cy="4249864"/>
          </a:xfrm>
          <a:prstGeom prst="round2SameRect">
            <a:avLst>
              <a:gd name="adj1" fmla="val 2616"/>
              <a:gd name="adj2" fmla="val 0"/>
            </a:avLst>
          </a:prstGeom>
          <a:solidFill>
            <a:schemeClr val="accent3">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isometricRightUp"/>
              <a:lightRig rig="threePt" dir="t"/>
            </a:scene3d>
          </a:bodyPr>
          <a:lstStyle/>
          <a:p>
            <a:pPr algn="ctr"/>
            <a:endParaRPr lang="sl-SI" dirty="0">
              <a:effectLst>
                <a:outerShdw blurRad="50800" dist="38100" dir="8100000" algn="tr" rotWithShape="0">
                  <a:prstClr val="black">
                    <a:alpha val="40000"/>
                  </a:prstClr>
                </a:outerShdw>
              </a:effectLst>
            </a:endParaRPr>
          </a:p>
        </p:txBody>
      </p:sp>
      <p:cxnSp>
        <p:nvCxnSpPr>
          <p:cNvPr id="46" name="Raven povezovalnik 45">
            <a:extLst>
              <a:ext uri="{FF2B5EF4-FFF2-40B4-BE49-F238E27FC236}">
                <a16:creationId xmlns:a16="http://schemas.microsoft.com/office/drawing/2014/main" id="{4CF09954-1E1F-4C29-8A6F-39623901DE5D}"/>
              </a:ext>
            </a:extLst>
          </p:cNvPr>
          <p:cNvCxnSpPr/>
          <p:nvPr/>
        </p:nvCxnSpPr>
        <p:spPr>
          <a:xfrm>
            <a:off x="5371950" y="620632"/>
            <a:ext cx="0" cy="5614423"/>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47" name="Raven povezovalnik 46">
            <a:extLst>
              <a:ext uri="{FF2B5EF4-FFF2-40B4-BE49-F238E27FC236}">
                <a16:creationId xmlns:a16="http://schemas.microsoft.com/office/drawing/2014/main" id="{0E162C9A-2C17-4A6E-A75F-DE1E703B665B}"/>
              </a:ext>
            </a:extLst>
          </p:cNvPr>
          <p:cNvCxnSpPr>
            <a:cxnSpLocks/>
          </p:cNvCxnSpPr>
          <p:nvPr/>
        </p:nvCxnSpPr>
        <p:spPr>
          <a:xfrm>
            <a:off x="1433269" y="1501133"/>
            <a:ext cx="3938310"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48" name="PoljeZBesedilom 47">
            <a:extLst>
              <a:ext uri="{FF2B5EF4-FFF2-40B4-BE49-F238E27FC236}">
                <a16:creationId xmlns:a16="http://schemas.microsoft.com/office/drawing/2014/main" id="{C28AAD9B-FCBA-469A-B698-3C606CD34D35}"/>
              </a:ext>
            </a:extLst>
          </p:cNvPr>
          <p:cNvSpPr txBox="1"/>
          <p:nvPr/>
        </p:nvSpPr>
        <p:spPr>
          <a:xfrm>
            <a:off x="1501700" y="1227239"/>
            <a:ext cx="3640264" cy="4393767"/>
          </a:xfrm>
          <a:prstGeom prst="rect">
            <a:avLst/>
          </a:prstGeom>
          <a:noFill/>
        </p:spPr>
        <p:txBody>
          <a:bodyPr wrap="square" rtlCol="0">
            <a:spAutoFit/>
          </a:bodyPr>
          <a:lstStyle/>
          <a:p>
            <a:r>
              <a:rPr lang="sl-SI" b="1" dirty="0">
                <a:solidFill>
                  <a:schemeClr val="accent1">
                    <a:lumMod val="50000"/>
                  </a:schemeClr>
                </a:solidFill>
              </a:rPr>
              <a:t>CILJI UČENJA PO KORAKIH</a:t>
            </a:r>
          </a:p>
          <a:p>
            <a:pPr>
              <a:lnSpc>
                <a:spcPct val="150000"/>
              </a:lnSpc>
            </a:pPr>
            <a:r>
              <a:rPr lang="sl-SI" sz="1600" dirty="0">
                <a:latin typeface="+mj-lt"/>
              </a:rPr>
              <a:t>Med neumetnostnimi besedili prepoznaš prošnjo.</a:t>
            </a:r>
          </a:p>
          <a:p>
            <a:pPr>
              <a:lnSpc>
                <a:spcPct val="150000"/>
              </a:lnSpc>
            </a:pPr>
            <a:endParaRPr lang="sl-SI" sz="1600" dirty="0">
              <a:latin typeface="+mj-lt"/>
            </a:endParaRPr>
          </a:p>
          <a:p>
            <a:pPr>
              <a:lnSpc>
                <a:spcPct val="150000"/>
              </a:lnSpc>
            </a:pPr>
            <a:r>
              <a:rPr lang="sl-SI" sz="1600" dirty="0">
                <a:latin typeface="+mj-lt"/>
              </a:rPr>
              <a:t>Opredeliti znaš vrsto prošnje (</a:t>
            </a:r>
            <a:r>
              <a:rPr lang="sl-SI" sz="1600" dirty="0"/>
              <a:t>uradna</a:t>
            </a:r>
            <a:r>
              <a:rPr lang="sl-SI" sz="1600" dirty="0">
                <a:latin typeface="+mj-lt"/>
              </a:rPr>
              <a:t>/ </a:t>
            </a:r>
            <a:r>
              <a:rPr lang="sl-SI" sz="1600" dirty="0"/>
              <a:t>neuradna</a:t>
            </a:r>
            <a:r>
              <a:rPr lang="sl-SI" sz="1600" dirty="0">
                <a:latin typeface="+mj-lt"/>
              </a:rPr>
              <a:t>).</a:t>
            </a:r>
          </a:p>
          <a:p>
            <a:pPr>
              <a:lnSpc>
                <a:spcPct val="150000"/>
              </a:lnSpc>
            </a:pPr>
            <a:endParaRPr lang="sl-SI" sz="1600" dirty="0">
              <a:latin typeface="+mj-lt"/>
            </a:endParaRPr>
          </a:p>
          <a:p>
            <a:pPr>
              <a:lnSpc>
                <a:spcPct val="150000"/>
              </a:lnSpc>
            </a:pPr>
            <a:r>
              <a:rPr lang="sl-SI" sz="1600" dirty="0">
                <a:latin typeface="+mj-lt"/>
              </a:rPr>
              <a:t>Prepoznaš in uporabiš značilnosti uradne prošnje.</a:t>
            </a:r>
          </a:p>
          <a:p>
            <a:pPr>
              <a:lnSpc>
                <a:spcPct val="150000"/>
              </a:lnSpc>
            </a:pPr>
            <a:endParaRPr lang="sl-SI" sz="1600" dirty="0">
              <a:latin typeface="+mj-lt"/>
            </a:endParaRPr>
          </a:p>
          <a:p>
            <a:pPr>
              <a:lnSpc>
                <a:spcPct val="150000"/>
              </a:lnSpc>
            </a:pPr>
            <a:r>
              <a:rPr lang="sl-SI" sz="1600" dirty="0">
                <a:latin typeface="+mj-lt"/>
              </a:rPr>
              <a:t>Znaš napisati uradno prošnjo z vsemi sestavnimi deli. </a:t>
            </a:r>
          </a:p>
        </p:txBody>
      </p:sp>
      <p:cxnSp>
        <p:nvCxnSpPr>
          <p:cNvPr id="49" name="Raven povezovalnik 48">
            <a:extLst>
              <a:ext uri="{FF2B5EF4-FFF2-40B4-BE49-F238E27FC236}">
                <a16:creationId xmlns:a16="http://schemas.microsoft.com/office/drawing/2014/main" id="{5BFDDC6A-E892-4FDE-9D42-20006B2D0B55}"/>
              </a:ext>
            </a:extLst>
          </p:cNvPr>
          <p:cNvCxnSpPr>
            <a:cxnSpLocks/>
          </p:cNvCxnSpPr>
          <p:nvPr/>
        </p:nvCxnSpPr>
        <p:spPr>
          <a:xfrm>
            <a:off x="1433269" y="1874477"/>
            <a:ext cx="3938310"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0" name="Raven povezovalnik 49">
            <a:extLst>
              <a:ext uri="{FF2B5EF4-FFF2-40B4-BE49-F238E27FC236}">
                <a16:creationId xmlns:a16="http://schemas.microsoft.com/office/drawing/2014/main" id="{36EF4FBF-28A8-44E8-B537-7D673D9E1889}"/>
              </a:ext>
            </a:extLst>
          </p:cNvPr>
          <p:cNvCxnSpPr>
            <a:cxnSpLocks/>
          </p:cNvCxnSpPr>
          <p:nvPr/>
        </p:nvCxnSpPr>
        <p:spPr>
          <a:xfrm>
            <a:off x="1448954" y="2235073"/>
            <a:ext cx="3938310"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1" name="Raven povezovalnik 50">
            <a:extLst>
              <a:ext uri="{FF2B5EF4-FFF2-40B4-BE49-F238E27FC236}">
                <a16:creationId xmlns:a16="http://schemas.microsoft.com/office/drawing/2014/main" id="{68C1ABFC-EC19-4F65-9FFD-51863CBD93F7}"/>
              </a:ext>
            </a:extLst>
          </p:cNvPr>
          <p:cNvCxnSpPr>
            <a:cxnSpLocks/>
          </p:cNvCxnSpPr>
          <p:nvPr/>
        </p:nvCxnSpPr>
        <p:spPr>
          <a:xfrm>
            <a:off x="1455244" y="2619719"/>
            <a:ext cx="3938310"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3" name="Raven povezovalnik 52">
            <a:extLst>
              <a:ext uri="{FF2B5EF4-FFF2-40B4-BE49-F238E27FC236}">
                <a16:creationId xmlns:a16="http://schemas.microsoft.com/office/drawing/2014/main" id="{71DAD3AF-5C45-4B4B-AA2F-AA57526EB602}"/>
              </a:ext>
            </a:extLst>
          </p:cNvPr>
          <p:cNvCxnSpPr>
            <a:cxnSpLocks/>
          </p:cNvCxnSpPr>
          <p:nvPr/>
        </p:nvCxnSpPr>
        <p:spPr>
          <a:xfrm>
            <a:off x="1448954" y="3760806"/>
            <a:ext cx="3938310"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4" name="Raven povezovalnik 53">
            <a:extLst>
              <a:ext uri="{FF2B5EF4-FFF2-40B4-BE49-F238E27FC236}">
                <a16:creationId xmlns:a16="http://schemas.microsoft.com/office/drawing/2014/main" id="{6C039C1F-5B5B-4CA4-B5E6-E8926C429ACC}"/>
              </a:ext>
            </a:extLst>
          </p:cNvPr>
          <p:cNvCxnSpPr>
            <a:cxnSpLocks/>
          </p:cNvCxnSpPr>
          <p:nvPr/>
        </p:nvCxnSpPr>
        <p:spPr>
          <a:xfrm>
            <a:off x="1448954" y="3000719"/>
            <a:ext cx="3938310"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5" name="Raven povezovalnik 54">
            <a:extLst>
              <a:ext uri="{FF2B5EF4-FFF2-40B4-BE49-F238E27FC236}">
                <a16:creationId xmlns:a16="http://schemas.microsoft.com/office/drawing/2014/main" id="{A299B602-3B1A-4A62-BD3F-352E2E3C80AA}"/>
              </a:ext>
            </a:extLst>
          </p:cNvPr>
          <p:cNvCxnSpPr>
            <a:cxnSpLocks/>
          </p:cNvCxnSpPr>
          <p:nvPr/>
        </p:nvCxnSpPr>
        <p:spPr>
          <a:xfrm>
            <a:off x="1433269" y="3393547"/>
            <a:ext cx="3938310"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6" name="Raven povezovalnik 55">
            <a:extLst>
              <a:ext uri="{FF2B5EF4-FFF2-40B4-BE49-F238E27FC236}">
                <a16:creationId xmlns:a16="http://schemas.microsoft.com/office/drawing/2014/main" id="{554DCA12-86D1-42CF-BEF3-1362E7392A2F}"/>
              </a:ext>
            </a:extLst>
          </p:cNvPr>
          <p:cNvCxnSpPr>
            <a:cxnSpLocks/>
          </p:cNvCxnSpPr>
          <p:nvPr/>
        </p:nvCxnSpPr>
        <p:spPr>
          <a:xfrm>
            <a:off x="1417281" y="4510831"/>
            <a:ext cx="3938310"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7" name="Raven povezovalnik 56">
            <a:extLst>
              <a:ext uri="{FF2B5EF4-FFF2-40B4-BE49-F238E27FC236}">
                <a16:creationId xmlns:a16="http://schemas.microsoft.com/office/drawing/2014/main" id="{B9F16493-D5A7-4C3D-AEC7-5C147F44372A}"/>
              </a:ext>
            </a:extLst>
          </p:cNvPr>
          <p:cNvCxnSpPr>
            <a:cxnSpLocks/>
          </p:cNvCxnSpPr>
          <p:nvPr/>
        </p:nvCxnSpPr>
        <p:spPr>
          <a:xfrm>
            <a:off x="1433269" y="4129614"/>
            <a:ext cx="3938310"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8" name="Raven povezovalnik 57">
            <a:extLst>
              <a:ext uri="{FF2B5EF4-FFF2-40B4-BE49-F238E27FC236}">
                <a16:creationId xmlns:a16="http://schemas.microsoft.com/office/drawing/2014/main" id="{FDD28A57-587B-4AB3-86F5-00BFB164CA1F}"/>
              </a:ext>
            </a:extLst>
          </p:cNvPr>
          <p:cNvCxnSpPr>
            <a:cxnSpLocks/>
          </p:cNvCxnSpPr>
          <p:nvPr/>
        </p:nvCxnSpPr>
        <p:spPr>
          <a:xfrm>
            <a:off x="1433269" y="4844036"/>
            <a:ext cx="3938310"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9" name="Raven povezovalnik 58">
            <a:extLst>
              <a:ext uri="{FF2B5EF4-FFF2-40B4-BE49-F238E27FC236}">
                <a16:creationId xmlns:a16="http://schemas.microsoft.com/office/drawing/2014/main" id="{05714FE5-0109-4CD1-96B8-53753073DF25}"/>
              </a:ext>
            </a:extLst>
          </p:cNvPr>
          <p:cNvCxnSpPr>
            <a:cxnSpLocks/>
          </p:cNvCxnSpPr>
          <p:nvPr/>
        </p:nvCxnSpPr>
        <p:spPr>
          <a:xfrm>
            <a:off x="1448954" y="5213490"/>
            <a:ext cx="3938310"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0" name="Raven povezovalnik 59">
            <a:extLst>
              <a:ext uri="{FF2B5EF4-FFF2-40B4-BE49-F238E27FC236}">
                <a16:creationId xmlns:a16="http://schemas.microsoft.com/office/drawing/2014/main" id="{96E1B105-8656-4D28-9D33-C8F11D7B43BB}"/>
              </a:ext>
            </a:extLst>
          </p:cNvPr>
          <p:cNvCxnSpPr>
            <a:cxnSpLocks/>
          </p:cNvCxnSpPr>
          <p:nvPr/>
        </p:nvCxnSpPr>
        <p:spPr>
          <a:xfrm>
            <a:off x="1448954" y="5587735"/>
            <a:ext cx="3938310"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1" name="Raven povezovalnik 60">
            <a:extLst>
              <a:ext uri="{FF2B5EF4-FFF2-40B4-BE49-F238E27FC236}">
                <a16:creationId xmlns:a16="http://schemas.microsoft.com/office/drawing/2014/main" id="{5C9696BD-8066-437A-B315-FD92D5018DBB}"/>
              </a:ext>
            </a:extLst>
          </p:cNvPr>
          <p:cNvCxnSpPr>
            <a:cxnSpLocks/>
          </p:cNvCxnSpPr>
          <p:nvPr/>
        </p:nvCxnSpPr>
        <p:spPr>
          <a:xfrm>
            <a:off x="1433269" y="1171457"/>
            <a:ext cx="3938310"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63" name="Pravokotnik: zaokrožena zgornja vogala 62">
            <a:extLst>
              <a:ext uri="{FF2B5EF4-FFF2-40B4-BE49-F238E27FC236}">
                <a16:creationId xmlns:a16="http://schemas.microsoft.com/office/drawing/2014/main" id="{D6BD9750-1841-4942-B1E3-B0718FDC00D3}"/>
              </a:ext>
            </a:extLst>
          </p:cNvPr>
          <p:cNvSpPr/>
          <p:nvPr/>
        </p:nvSpPr>
        <p:spPr>
          <a:xfrm rot="5400000">
            <a:off x="5724007" y="1299191"/>
            <a:ext cx="5614422" cy="4249864"/>
          </a:xfrm>
          <a:prstGeom prst="round2SameRect">
            <a:avLst>
              <a:gd name="adj1" fmla="val 2616"/>
              <a:gd name="adj2" fmla="val 0"/>
            </a:avLst>
          </a:prstGeom>
          <a:solidFill>
            <a:schemeClr val="accent3">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isometricRightUp"/>
              <a:lightRig rig="threePt" dir="t"/>
            </a:scene3d>
          </a:bodyPr>
          <a:lstStyle/>
          <a:p>
            <a:pPr algn="ctr"/>
            <a:endParaRPr lang="sl-SI" dirty="0">
              <a:effectLst>
                <a:innerShdw blurRad="63500" dist="50800" dir="18900000">
                  <a:prstClr val="black">
                    <a:alpha val="50000"/>
                  </a:prstClr>
                </a:innerShdw>
              </a:effectLst>
            </a:endParaRPr>
          </a:p>
        </p:txBody>
      </p:sp>
      <p:cxnSp>
        <p:nvCxnSpPr>
          <p:cNvPr id="65" name="Raven povezovalnik 64">
            <a:extLst>
              <a:ext uri="{FF2B5EF4-FFF2-40B4-BE49-F238E27FC236}">
                <a16:creationId xmlns:a16="http://schemas.microsoft.com/office/drawing/2014/main" id="{FB859D23-FD48-4EB7-AAEC-47DF96A56DF5}"/>
              </a:ext>
            </a:extLst>
          </p:cNvPr>
          <p:cNvCxnSpPr/>
          <p:nvPr/>
        </p:nvCxnSpPr>
        <p:spPr>
          <a:xfrm>
            <a:off x="6717840" y="616912"/>
            <a:ext cx="0" cy="5614423"/>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66" name="Raven povezovalnik 65">
            <a:extLst>
              <a:ext uri="{FF2B5EF4-FFF2-40B4-BE49-F238E27FC236}">
                <a16:creationId xmlns:a16="http://schemas.microsoft.com/office/drawing/2014/main" id="{0A0E0918-91F8-4FF5-B58E-ADC592E3D18D}"/>
              </a:ext>
            </a:extLst>
          </p:cNvPr>
          <p:cNvCxnSpPr>
            <a:cxnSpLocks/>
          </p:cNvCxnSpPr>
          <p:nvPr/>
        </p:nvCxnSpPr>
        <p:spPr>
          <a:xfrm>
            <a:off x="6717840" y="4129614"/>
            <a:ext cx="3938310"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7" name="Raven povezovalnik 66">
            <a:extLst>
              <a:ext uri="{FF2B5EF4-FFF2-40B4-BE49-F238E27FC236}">
                <a16:creationId xmlns:a16="http://schemas.microsoft.com/office/drawing/2014/main" id="{9FB6E2FC-69B9-45B1-93F7-20E9B2877766}"/>
              </a:ext>
            </a:extLst>
          </p:cNvPr>
          <p:cNvCxnSpPr>
            <a:cxnSpLocks/>
          </p:cNvCxnSpPr>
          <p:nvPr/>
        </p:nvCxnSpPr>
        <p:spPr>
          <a:xfrm>
            <a:off x="6717840" y="4465111"/>
            <a:ext cx="3938310"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8" name="Raven povezovalnik 67">
            <a:extLst>
              <a:ext uri="{FF2B5EF4-FFF2-40B4-BE49-F238E27FC236}">
                <a16:creationId xmlns:a16="http://schemas.microsoft.com/office/drawing/2014/main" id="{F1937173-B70B-4E95-AD56-37C36CC8AD61}"/>
              </a:ext>
            </a:extLst>
          </p:cNvPr>
          <p:cNvCxnSpPr>
            <a:cxnSpLocks/>
          </p:cNvCxnSpPr>
          <p:nvPr/>
        </p:nvCxnSpPr>
        <p:spPr>
          <a:xfrm>
            <a:off x="6717840" y="4796084"/>
            <a:ext cx="3938310"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9" name="Raven povezovalnik 68">
            <a:extLst>
              <a:ext uri="{FF2B5EF4-FFF2-40B4-BE49-F238E27FC236}">
                <a16:creationId xmlns:a16="http://schemas.microsoft.com/office/drawing/2014/main" id="{00DC4105-1B4F-40F0-9204-8C5FC4D17E44}"/>
              </a:ext>
            </a:extLst>
          </p:cNvPr>
          <p:cNvCxnSpPr>
            <a:cxnSpLocks/>
          </p:cNvCxnSpPr>
          <p:nvPr/>
        </p:nvCxnSpPr>
        <p:spPr>
          <a:xfrm>
            <a:off x="6717840" y="5136743"/>
            <a:ext cx="3938310"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0" name="Raven povezovalnik 69">
            <a:extLst>
              <a:ext uri="{FF2B5EF4-FFF2-40B4-BE49-F238E27FC236}">
                <a16:creationId xmlns:a16="http://schemas.microsoft.com/office/drawing/2014/main" id="{E20C880C-97A4-4529-88AB-8AD8F706741C}"/>
              </a:ext>
            </a:extLst>
          </p:cNvPr>
          <p:cNvCxnSpPr>
            <a:cxnSpLocks/>
          </p:cNvCxnSpPr>
          <p:nvPr/>
        </p:nvCxnSpPr>
        <p:spPr>
          <a:xfrm>
            <a:off x="6717840" y="5468863"/>
            <a:ext cx="3938310"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2" name="Raven povezovalnik 71">
            <a:extLst>
              <a:ext uri="{FF2B5EF4-FFF2-40B4-BE49-F238E27FC236}">
                <a16:creationId xmlns:a16="http://schemas.microsoft.com/office/drawing/2014/main" id="{4A7AFEE6-2F47-4DC0-BF98-9DF6DA3FA78C}"/>
              </a:ext>
            </a:extLst>
          </p:cNvPr>
          <p:cNvCxnSpPr>
            <a:cxnSpLocks/>
          </p:cNvCxnSpPr>
          <p:nvPr/>
        </p:nvCxnSpPr>
        <p:spPr>
          <a:xfrm>
            <a:off x="6717840" y="3393831"/>
            <a:ext cx="3938310"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3" name="Raven povezovalnik 72">
            <a:extLst>
              <a:ext uri="{FF2B5EF4-FFF2-40B4-BE49-F238E27FC236}">
                <a16:creationId xmlns:a16="http://schemas.microsoft.com/office/drawing/2014/main" id="{87A00E34-C560-4E97-8EAE-BEF1C2340E79}"/>
              </a:ext>
            </a:extLst>
          </p:cNvPr>
          <p:cNvCxnSpPr>
            <a:cxnSpLocks/>
          </p:cNvCxnSpPr>
          <p:nvPr/>
        </p:nvCxnSpPr>
        <p:spPr>
          <a:xfrm>
            <a:off x="6717840" y="3760806"/>
            <a:ext cx="3938310"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5" name="Raven povezovalnik 74">
            <a:extLst>
              <a:ext uri="{FF2B5EF4-FFF2-40B4-BE49-F238E27FC236}">
                <a16:creationId xmlns:a16="http://schemas.microsoft.com/office/drawing/2014/main" id="{26A8E398-E6A1-43C6-A273-243C5F692E43}"/>
              </a:ext>
            </a:extLst>
          </p:cNvPr>
          <p:cNvCxnSpPr>
            <a:cxnSpLocks/>
          </p:cNvCxnSpPr>
          <p:nvPr/>
        </p:nvCxnSpPr>
        <p:spPr>
          <a:xfrm>
            <a:off x="6717840" y="3000719"/>
            <a:ext cx="3938310"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6" name="Raven povezovalnik 75">
            <a:extLst>
              <a:ext uri="{FF2B5EF4-FFF2-40B4-BE49-F238E27FC236}">
                <a16:creationId xmlns:a16="http://schemas.microsoft.com/office/drawing/2014/main" id="{6B1D82CF-7FD2-4441-9237-AF1B78432A56}"/>
              </a:ext>
            </a:extLst>
          </p:cNvPr>
          <p:cNvCxnSpPr>
            <a:cxnSpLocks/>
          </p:cNvCxnSpPr>
          <p:nvPr/>
        </p:nvCxnSpPr>
        <p:spPr>
          <a:xfrm>
            <a:off x="6717840" y="2629758"/>
            <a:ext cx="3938310"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7" name="Raven povezovalnik 76">
            <a:extLst>
              <a:ext uri="{FF2B5EF4-FFF2-40B4-BE49-F238E27FC236}">
                <a16:creationId xmlns:a16="http://schemas.microsoft.com/office/drawing/2014/main" id="{EBE1C7BE-CCCA-43CE-BCD6-A8054D099664}"/>
              </a:ext>
            </a:extLst>
          </p:cNvPr>
          <p:cNvCxnSpPr>
            <a:cxnSpLocks/>
          </p:cNvCxnSpPr>
          <p:nvPr/>
        </p:nvCxnSpPr>
        <p:spPr>
          <a:xfrm>
            <a:off x="6717840" y="2237248"/>
            <a:ext cx="3938310"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8" name="Raven povezovalnik 77">
            <a:extLst>
              <a:ext uri="{FF2B5EF4-FFF2-40B4-BE49-F238E27FC236}">
                <a16:creationId xmlns:a16="http://schemas.microsoft.com/office/drawing/2014/main" id="{EC986FD7-DD66-4889-9093-862D556B4A16}"/>
              </a:ext>
            </a:extLst>
          </p:cNvPr>
          <p:cNvCxnSpPr>
            <a:cxnSpLocks/>
          </p:cNvCxnSpPr>
          <p:nvPr/>
        </p:nvCxnSpPr>
        <p:spPr>
          <a:xfrm>
            <a:off x="6717840" y="1868616"/>
            <a:ext cx="3938310"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9" name="Raven povezovalnik 78">
            <a:extLst>
              <a:ext uri="{FF2B5EF4-FFF2-40B4-BE49-F238E27FC236}">
                <a16:creationId xmlns:a16="http://schemas.microsoft.com/office/drawing/2014/main" id="{34E28878-B926-40E8-8133-E028C9C49191}"/>
              </a:ext>
            </a:extLst>
          </p:cNvPr>
          <p:cNvCxnSpPr>
            <a:cxnSpLocks/>
          </p:cNvCxnSpPr>
          <p:nvPr/>
        </p:nvCxnSpPr>
        <p:spPr>
          <a:xfrm>
            <a:off x="6717840" y="1501133"/>
            <a:ext cx="3938310"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0" name="Raven povezovalnik 79">
            <a:extLst>
              <a:ext uri="{FF2B5EF4-FFF2-40B4-BE49-F238E27FC236}">
                <a16:creationId xmlns:a16="http://schemas.microsoft.com/office/drawing/2014/main" id="{55D7E39D-0EE9-4B0D-862F-8C2C890829B6}"/>
              </a:ext>
            </a:extLst>
          </p:cNvPr>
          <p:cNvCxnSpPr>
            <a:cxnSpLocks/>
          </p:cNvCxnSpPr>
          <p:nvPr/>
        </p:nvCxnSpPr>
        <p:spPr>
          <a:xfrm>
            <a:off x="6717840" y="1171457"/>
            <a:ext cx="3938310"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pic>
        <p:nvPicPr>
          <p:cNvPr id="52" name="Slika 51" descr="Download Free png background-Pen-transparent - DLPNG.com">
            <a:extLst>
              <a:ext uri="{FF2B5EF4-FFF2-40B4-BE49-F238E27FC236}">
                <a16:creationId xmlns:a16="http://schemas.microsoft.com/office/drawing/2014/main" id="{9EE2CAA9-A995-4EEA-9C8C-97A60EB209E8}"/>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rot="19010795">
            <a:off x="3752548" y="3527749"/>
            <a:ext cx="3658235" cy="3658235"/>
          </a:xfrm>
          <a:prstGeom prst="rect">
            <a:avLst/>
          </a:prstGeom>
          <a:noFill/>
          <a:ln>
            <a:noFill/>
          </a:ln>
        </p:spPr>
      </p:pic>
      <p:sp>
        <p:nvSpPr>
          <p:cNvPr id="64" name="PoljeZBesedilom 63">
            <a:extLst>
              <a:ext uri="{FF2B5EF4-FFF2-40B4-BE49-F238E27FC236}">
                <a16:creationId xmlns:a16="http://schemas.microsoft.com/office/drawing/2014/main" id="{0C7CE529-0245-4E68-8064-9CE88D426A4A}"/>
              </a:ext>
            </a:extLst>
          </p:cNvPr>
          <p:cNvSpPr txBox="1"/>
          <p:nvPr/>
        </p:nvSpPr>
        <p:spPr>
          <a:xfrm>
            <a:off x="6825339" y="1171457"/>
            <a:ext cx="3640264" cy="1808444"/>
          </a:xfrm>
          <a:prstGeom prst="rect">
            <a:avLst/>
          </a:prstGeom>
          <a:noFill/>
        </p:spPr>
        <p:txBody>
          <a:bodyPr wrap="square" rtlCol="0">
            <a:spAutoFit/>
          </a:bodyPr>
          <a:lstStyle/>
          <a:p>
            <a:r>
              <a:rPr lang="sl-SI" b="1" dirty="0">
                <a:solidFill>
                  <a:schemeClr val="accent1">
                    <a:lumMod val="50000"/>
                  </a:schemeClr>
                </a:solidFill>
              </a:rPr>
              <a:t>PONOVITEV JEZIKOVNE SNOVI</a:t>
            </a:r>
          </a:p>
          <a:p>
            <a:pPr>
              <a:lnSpc>
                <a:spcPct val="150000"/>
              </a:lnSpc>
            </a:pPr>
            <a:r>
              <a:rPr lang="sl-SI" sz="1600" dirty="0">
                <a:latin typeface="+mj-lt"/>
              </a:rPr>
              <a:t>Ponovno boš ponovil/-a svoje znanje o stavčnih členih, podredjih in priredjih z reševanjem nalog v delovnem zvezku.</a:t>
            </a:r>
          </a:p>
          <a:p>
            <a:pPr>
              <a:lnSpc>
                <a:spcPct val="150000"/>
              </a:lnSpc>
            </a:pPr>
            <a:endParaRPr lang="sl-SI" sz="1600" dirty="0">
              <a:latin typeface="+mj-lt"/>
            </a:endParaRPr>
          </a:p>
        </p:txBody>
      </p:sp>
    </p:spTree>
    <p:extLst>
      <p:ext uri="{BB962C8B-B14F-4D97-AF65-F5344CB8AC3E}">
        <p14:creationId xmlns:p14="http://schemas.microsoft.com/office/powerpoint/2010/main" val="2109609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p:cTn id="7" dur="1000" fill="hold"/>
                                        <p:tgtEl>
                                          <p:spTgt spid="52"/>
                                        </p:tgtEl>
                                        <p:attrNameLst>
                                          <p:attrName>ppt_w</p:attrName>
                                        </p:attrNameLst>
                                      </p:cBhvr>
                                      <p:tavLst>
                                        <p:tav tm="0">
                                          <p:val>
                                            <p:fltVal val="0"/>
                                          </p:val>
                                        </p:tav>
                                        <p:tav tm="100000">
                                          <p:val>
                                            <p:strVal val="#ppt_w"/>
                                          </p:val>
                                        </p:tav>
                                      </p:tavLst>
                                    </p:anim>
                                    <p:anim calcmode="lin" valueType="num">
                                      <p:cBhvr>
                                        <p:cTn id="8" dur="1000" fill="hold"/>
                                        <p:tgtEl>
                                          <p:spTgt spid="52"/>
                                        </p:tgtEl>
                                        <p:attrNameLst>
                                          <p:attrName>ppt_h</p:attrName>
                                        </p:attrNameLst>
                                      </p:cBhvr>
                                      <p:tavLst>
                                        <p:tav tm="0">
                                          <p:val>
                                            <p:fltVal val="0"/>
                                          </p:val>
                                        </p:tav>
                                        <p:tav tm="100000">
                                          <p:val>
                                            <p:strVal val="#ppt_h"/>
                                          </p:val>
                                        </p:tav>
                                      </p:tavLst>
                                    </p:anim>
                                    <p:anim calcmode="lin" valueType="num">
                                      <p:cBhvr>
                                        <p:cTn id="9" dur="1000" fill="hold"/>
                                        <p:tgtEl>
                                          <p:spTgt spid="52"/>
                                        </p:tgtEl>
                                        <p:attrNameLst>
                                          <p:attrName>style.rotation</p:attrName>
                                        </p:attrNameLst>
                                      </p:cBhvr>
                                      <p:tavLst>
                                        <p:tav tm="0">
                                          <p:val>
                                            <p:fltVal val="90"/>
                                          </p:val>
                                        </p:tav>
                                        <p:tav tm="100000">
                                          <p:val>
                                            <p:fltVal val="0"/>
                                          </p:val>
                                        </p:tav>
                                      </p:tavLst>
                                    </p:anim>
                                    <p:animEffect transition="in" filter="fade">
                                      <p:cBhvr>
                                        <p:cTn id="10" dur="1000"/>
                                        <p:tgtEl>
                                          <p:spTgt spid="52"/>
                                        </p:tgtEl>
                                      </p:cBhvr>
                                    </p:animEffect>
                                  </p:childTnLst>
                                </p:cTn>
                              </p:par>
                            </p:childTnLst>
                          </p:cTn>
                        </p:par>
                      </p:childTnLst>
                    </p:cTn>
                  </p:par>
                  <p:par>
                    <p:cTn id="11" fill="hold">
                      <p:stCondLst>
                        <p:cond delay="indefinite"/>
                      </p:stCondLst>
                      <p:childTnLst>
                        <p:par>
                          <p:cTn id="12" fill="hold">
                            <p:stCondLst>
                              <p:cond delay="0"/>
                            </p:stCondLst>
                            <p:childTnLst>
                              <p:par>
                                <p:cTn id="13" presetID="19" presetClass="emph" presetSubtype="0" fill="hold" grpId="0" nodeType="clickEffect">
                                  <p:stCondLst>
                                    <p:cond delay="0"/>
                                  </p:stCondLst>
                                  <p:childTnLst>
                                    <p:animClr clrSpc="rgb" dir="cw">
                                      <p:cBhvr override="childStyle">
                                        <p:cTn id="14" dur="500" fill="hold"/>
                                        <p:tgtEl>
                                          <p:spTgt spid="40"/>
                                        </p:tgtEl>
                                        <p:attrNameLst>
                                          <p:attrName>style.color</p:attrName>
                                        </p:attrNameLst>
                                      </p:cBhvr>
                                      <p:to>
                                        <a:schemeClr val="accent2"/>
                                      </p:to>
                                    </p:animClr>
                                    <p:animClr clrSpc="rgb" dir="cw">
                                      <p:cBhvr>
                                        <p:cTn id="15" dur="500" fill="hold"/>
                                        <p:tgtEl>
                                          <p:spTgt spid="40"/>
                                        </p:tgtEl>
                                        <p:attrNameLst>
                                          <p:attrName>fillcolor</p:attrName>
                                        </p:attrNameLst>
                                      </p:cBhvr>
                                      <p:to>
                                        <a:schemeClr val="accent2"/>
                                      </p:to>
                                    </p:animClr>
                                    <p:set>
                                      <p:cBhvr>
                                        <p:cTn id="16" dur="500" fill="hold"/>
                                        <p:tgtEl>
                                          <p:spTgt spid="40"/>
                                        </p:tgtEl>
                                        <p:attrNameLst>
                                          <p:attrName>fill.type</p:attrName>
                                        </p:attrNameLst>
                                      </p:cBhvr>
                                      <p:to>
                                        <p:strVal val="solid"/>
                                      </p:to>
                                    </p:set>
                                    <p:set>
                                      <p:cBhvr>
                                        <p:cTn id="17" dur="500" fill="hold"/>
                                        <p:tgtEl>
                                          <p:spTgt spid="40"/>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10" name="Pravokotnik: zaokroženi vogali 9">
            <a:extLst>
              <a:ext uri="{FF2B5EF4-FFF2-40B4-BE49-F238E27FC236}">
                <a16:creationId xmlns:a16="http://schemas.microsoft.com/office/drawing/2014/main" id="{D4196770-39FF-464D-B9C5-96B9ACDA4232}"/>
              </a:ext>
            </a:extLst>
          </p:cNvPr>
          <p:cNvSpPr/>
          <p:nvPr/>
        </p:nvSpPr>
        <p:spPr>
          <a:xfrm>
            <a:off x="4128733" y="406908"/>
            <a:ext cx="4412118" cy="6044184"/>
          </a:xfrm>
          <a:prstGeom prst="roundRect">
            <a:avLst>
              <a:gd name="adj" fmla="val 2613"/>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p>
        </p:txBody>
      </p:sp>
      <p:sp>
        <p:nvSpPr>
          <p:cNvPr id="39" name="PoljeZBesedilom 38">
            <a:extLst>
              <a:ext uri="{FF2B5EF4-FFF2-40B4-BE49-F238E27FC236}">
                <a16:creationId xmlns:a16="http://schemas.microsoft.com/office/drawing/2014/main" id="{C72882A4-8779-45F3-B9DC-AAAA196FE2D1}"/>
              </a:ext>
            </a:extLst>
          </p:cNvPr>
          <p:cNvSpPr txBox="1"/>
          <p:nvPr/>
        </p:nvSpPr>
        <p:spPr>
          <a:xfrm>
            <a:off x="7948492" y="1458144"/>
            <a:ext cx="826008" cy="521208"/>
          </a:xfrm>
          <a:prstGeom prst="rect">
            <a:avLst/>
          </a:prstGeom>
          <a:solidFill>
            <a:srgbClr val="00B050"/>
          </a:solidFill>
          <a:effectLst>
            <a:outerShdw blurRad="50800" dist="38100" dir="16200000" rotWithShape="0">
              <a:prstClr val="black">
                <a:alpha val="40000"/>
              </a:prstClr>
            </a:outerShdw>
          </a:effectLst>
        </p:spPr>
        <p:txBody>
          <a:bodyPr wrap="square" rtlCol="0">
            <a:spAutoFit/>
          </a:bodyPr>
          <a:lstStyle/>
          <a:p>
            <a:endParaRPr lang="sl-SI" dirty="0"/>
          </a:p>
        </p:txBody>
      </p:sp>
      <p:sp>
        <p:nvSpPr>
          <p:cNvPr id="40" name="PoljeZBesedilom 39">
            <a:extLst>
              <a:ext uri="{FF2B5EF4-FFF2-40B4-BE49-F238E27FC236}">
                <a16:creationId xmlns:a16="http://schemas.microsoft.com/office/drawing/2014/main" id="{376266EC-ED70-4D5F-8056-8D6B97956D4B}"/>
              </a:ext>
            </a:extLst>
          </p:cNvPr>
          <p:cNvSpPr txBox="1"/>
          <p:nvPr/>
        </p:nvSpPr>
        <p:spPr>
          <a:xfrm>
            <a:off x="7948492" y="835590"/>
            <a:ext cx="826008" cy="521208"/>
          </a:xfrm>
          <a:prstGeom prst="rect">
            <a:avLst/>
          </a:prstGeom>
          <a:solidFill>
            <a:srgbClr val="00B050"/>
          </a:solidFill>
          <a:effectLst>
            <a:outerShdw blurRad="50800" dist="38100" dir="16200000" rotWithShape="0">
              <a:prstClr val="black">
                <a:alpha val="40000"/>
              </a:prstClr>
            </a:outerShdw>
          </a:effectLst>
        </p:spPr>
        <p:txBody>
          <a:bodyPr wrap="square" rtlCol="0">
            <a:spAutoFit/>
          </a:bodyPr>
          <a:lstStyle/>
          <a:p>
            <a:endParaRPr lang="sl-SI" dirty="0"/>
          </a:p>
        </p:txBody>
      </p:sp>
      <p:sp>
        <p:nvSpPr>
          <p:cNvPr id="41" name="Pravokotnik: zaokroženi vogali 40">
            <a:extLst>
              <a:ext uri="{FF2B5EF4-FFF2-40B4-BE49-F238E27FC236}">
                <a16:creationId xmlns:a16="http://schemas.microsoft.com/office/drawing/2014/main" id="{B632F848-C9CB-48E8-96E5-3EB1FEF3EBEF}"/>
              </a:ext>
            </a:extLst>
          </p:cNvPr>
          <p:cNvSpPr/>
          <p:nvPr/>
        </p:nvSpPr>
        <p:spPr>
          <a:xfrm>
            <a:off x="3889941" y="406908"/>
            <a:ext cx="4412118" cy="6044184"/>
          </a:xfrm>
          <a:prstGeom prst="roundRect">
            <a:avLst>
              <a:gd name="adj" fmla="val 2613"/>
            </a:avLst>
          </a:prstGeom>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p>
        </p:txBody>
      </p:sp>
      <p:pic>
        <p:nvPicPr>
          <p:cNvPr id="42" name="Slika 41" descr="Download Free png background-Pen-transparent - DLPNG.com">
            <a:extLst>
              <a:ext uri="{FF2B5EF4-FFF2-40B4-BE49-F238E27FC236}">
                <a16:creationId xmlns:a16="http://schemas.microsoft.com/office/drawing/2014/main" id="{B3A9A695-25A9-4583-B17C-60B9A82E90F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3141866">
            <a:off x="3186817" y="3308675"/>
            <a:ext cx="3658235" cy="3658235"/>
          </a:xfrm>
          <a:prstGeom prst="rect">
            <a:avLst/>
          </a:prstGeom>
          <a:noFill/>
          <a:ln>
            <a:noFill/>
          </a:ln>
          <a:effectLst>
            <a:outerShdw blurRad="50800" dist="38100" dir="16200000" rotWithShape="0">
              <a:prstClr val="black">
                <a:alpha val="40000"/>
              </a:prstClr>
            </a:outerShdw>
          </a:effectLst>
        </p:spPr>
      </p:pic>
      <p:sp>
        <p:nvSpPr>
          <p:cNvPr id="43" name="Pravokotnik: zaokroženi vogali 42">
            <a:extLst>
              <a:ext uri="{FF2B5EF4-FFF2-40B4-BE49-F238E27FC236}">
                <a16:creationId xmlns:a16="http://schemas.microsoft.com/office/drawing/2014/main" id="{2A6972A3-1853-405D-B9CA-C27DEA918955}"/>
              </a:ext>
            </a:extLst>
          </p:cNvPr>
          <p:cNvSpPr/>
          <p:nvPr/>
        </p:nvSpPr>
        <p:spPr>
          <a:xfrm>
            <a:off x="4784075" y="2019300"/>
            <a:ext cx="2921424" cy="1409700"/>
          </a:xfrm>
          <a:prstGeom prst="roundRect">
            <a:avLst>
              <a:gd name="adj" fmla="val 9910"/>
            </a:avLst>
          </a:prstGeom>
          <a:solidFill>
            <a:schemeClr val="bg2"/>
          </a:solid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2800" b="1" dirty="0">
                <a:solidFill>
                  <a:schemeClr val="bg2">
                    <a:lumMod val="25000"/>
                  </a:schemeClr>
                </a:solidFill>
              </a:rPr>
              <a:t>1. URA </a:t>
            </a:r>
          </a:p>
        </p:txBody>
      </p:sp>
    </p:spTree>
    <p:extLst>
      <p:ext uri="{BB962C8B-B14F-4D97-AF65-F5344CB8AC3E}">
        <p14:creationId xmlns:p14="http://schemas.microsoft.com/office/powerpoint/2010/main" val="1684873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p:cTn id="7" dur="1000" fill="hold"/>
                                        <p:tgtEl>
                                          <p:spTgt spid="42"/>
                                        </p:tgtEl>
                                        <p:attrNameLst>
                                          <p:attrName>ppt_w</p:attrName>
                                        </p:attrNameLst>
                                      </p:cBhvr>
                                      <p:tavLst>
                                        <p:tav tm="0">
                                          <p:val>
                                            <p:fltVal val="0"/>
                                          </p:val>
                                        </p:tav>
                                        <p:tav tm="100000">
                                          <p:val>
                                            <p:strVal val="#ppt_w"/>
                                          </p:val>
                                        </p:tav>
                                      </p:tavLst>
                                    </p:anim>
                                    <p:anim calcmode="lin" valueType="num">
                                      <p:cBhvr>
                                        <p:cTn id="8" dur="1000" fill="hold"/>
                                        <p:tgtEl>
                                          <p:spTgt spid="42"/>
                                        </p:tgtEl>
                                        <p:attrNameLst>
                                          <p:attrName>ppt_h</p:attrName>
                                        </p:attrNameLst>
                                      </p:cBhvr>
                                      <p:tavLst>
                                        <p:tav tm="0">
                                          <p:val>
                                            <p:fltVal val="0"/>
                                          </p:val>
                                        </p:tav>
                                        <p:tav tm="100000">
                                          <p:val>
                                            <p:strVal val="#ppt_h"/>
                                          </p:val>
                                        </p:tav>
                                      </p:tavLst>
                                    </p:anim>
                                    <p:anim calcmode="lin" valueType="num">
                                      <p:cBhvr>
                                        <p:cTn id="9" dur="1000" fill="hold"/>
                                        <p:tgtEl>
                                          <p:spTgt spid="42"/>
                                        </p:tgtEl>
                                        <p:attrNameLst>
                                          <p:attrName>style.rotation</p:attrName>
                                        </p:attrNameLst>
                                      </p:cBhvr>
                                      <p:tavLst>
                                        <p:tav tm="0">
                                          <p:val>
                                            <p:fltVal val="90"/>
                                          </p:val>
                                        </p:tav>
                                        <p:tav tm="100000">
                                          <p:val>
                                            <p:fltVal val="0"/>
                                          </p:val>
                                        </p:tav>
                                      </p:tavLst>
                                    </p:anim>
                                    <p:animEffect transition="in" filter="fade">
                                      <p:cBhvr>
                                        <p:cTn id="10" dur="10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PoljeZBesedilom 1">
            <a:extLst>
              <a:ext uri="{FF2B5EF4-FFF2-40B4-BE49-F238E27FC236}">
                <a16:creationId xmlns:a16="http://schemas.microsoft.com/office/drawing/2014/main" id="{41C7A527-0F19-4ED5-A657-ABE7BC0C17DD}"/>
              </a:ext>
            </a:extLst>
          </p:cNvPr>
          <p:cNvSpPr txBox="1"/>
          <p:nvPr/>
        </p:nvSpPr>
        <p:spPr>
          <a:xfrm>
            <a:off x="3776472" y="155448"/>
            <a:ext cx="3977640" cy="861774"/>
          </a:xfrm>
          <a:prstGeom prst="rect">
            <a:avLst/>
          </a:prstGeom>
          <a:noFill/>
        </p:spPr>
        <p:txBody>
          <a:bodyPr wrap="square" rtlCol="0">
            <a:spAutoFit/>
          </a:bodyPr>
          <a:lstStyle/>
          <a:p>
            <a:pPr algn="ctr"/>
            <a:r>
              <a:rPr lang="sl-SI" sz="3200" b="1" dirty="0">
                <a:solidFill>
                  <a:schemeClr val="accent1"/>
                </a:solidFill>
              </a:rPr>
              <a:t>PROŠNJA</a:t>
            </a:r>
            <a:endParaRPr lang="sl-SI" sz="3200" b="1" dirty="0">
              <a:solidFill>
                <a:schemeClr val="tx1">
                  <a:lumMod val="50000"/>
                  <a:lumOff val="50000"/>
                </a:schemeClr>
              </a:solidFill>
            </a:endParaRPr>
          </a:p>
          <a:p>
            <a:pPr algn="ctr"/>
            <a:r>
              <a:rPr lang="sl-SI" dirty="0"/>
              <a:t> </a:t>
            </a:r>
          </a:p>
        </p:txBody>
      </p:sp>
      <p:sp>
        <p:nvSpPr>
          <p:cNvPr id="3" name="Pravokotnik 2">
            <a:extLst>
              <a:ext uri="{FF2B5EF4-FFF2-40B4-BE49-F238E27FC236}">
                <a16:creationId xmlns:a16="http://schemas.microsoft.com/office/drawing/2014/main" id="{1B20AABC-BA62-4E52-BE34-C13D1FF099CA}"/>
              </a:ext>
            </a:extLst>
          </p:cNvPr>
          <p:cNvSpPr/>
          <p:nvPr/>
        </p:nvSpPr>
        <p:spPr>
          <a:xfrm>
            <a:off x="295656" y="777240"/>
            <a:ext cx="11585448" cy="548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4" name="PoljeZBesedilom 3">
            <a:extLst>
              <a:ext uri="{FF2B5EF4-FFF2-40B4-BE49-F238E27FC236}">
                <a16:creationId xmlns:a16="http://schemas.microsoft.com/office/drawing/2014/main" id="{D07D69D6-CAA0-481E-9271-D8D760EA32C5}"/>
              </a:ext>
            </a:extLst>
          </p:cNvPr>
          <p:cNvSpPr txBox="1"/>
          <p:nvPr/>
        </p:nvSpPr>
        <p:spPr>
          <a:xfrm>
            <a:off x="295656" y="1017222"/>
            <a:ext cx="11500104" cy="2265364"/>
          </a:xfrm>
          <a:prstGeom prst="rect">
            <a:avLst/>
          </a:prstGeom>
          <a:noFill/>
        </p:spPr>
        <p:txBody>
          <a:bodyPr wrap="square" rtlCol="0">
            <a:spAutoFit/>
          </a:bodyPr>
          <a:lstStyle/>
          <a:p>
            <a:r>
              <a:rPr lang="sl-SI" b="1" u="sng" dirty="0">
                <a:solidFill>
                  <a:schemeClr val="accent1"/>
                </a:solidFill>
              </a:rPr>
              <a:t>UVOD</a:t>
            </a:r>
            <a:r>
              <a:rPr lang="sl-SI" dirty="0">
                <a:solidFill>
                  <a:schemeClr val="bg2">
                    <a:lumMod val="25000"/>
                  </a:schemeClr>
                </a:solidFill>
              </a:rPr>
              <a:t> </a:t>
            </a:r>
          </a:p>
          <a:p>
            <a:endParaRPr lang="sl-SI" dirty="0">
              <a:solidFill>
                <a:schemeClr val="bg2">
                  <a:lumMod val="25000"/>
                </a:schemeClr>
              </a:solidFill>
            </a:endParaRPr>
          </a:p>
          <a:p>
            <a:pPr algn="just">
              <a:lnSpc>
                <a:spcPct val="150000"/>
              </a:lnSpc>
            </a:pPr>
            <a:r>
              <a:rPr lang="sl-SI" dirty="0">
                <a:solidFill>
                  <a:schemeClr val="bg2">
                    <a:lumMod val="25000"/>
                  </a:schemeClr>
                </a:solidFill>
              </a:rPr>
              <a:t>Na čudežno besedo </a:t>
            </a:r>
            <a:r>
              <a:rPr lang="sl-SI" b="1" dirty="0">
                <a:solidFill>
                  <a:schemeClr val="bg2">
                    <a:lumMod val="25000"/>
                  </a:schemeClr>
                </a:solidFill>
              </a:rPr>
              <a:t>PROSIM</a:t>
            </a:r>
            <a:r>
              <a:rPr lang="sl-SI" dirty="0">
                <a:solidFill>
                  <a:schemeClr val="bg2">
                    <a:lumMod val="25000"/>
                  </a:schemeClr>
                </a:solidFill>
              </a:rPr>
              <a:t>, ki sodi v isto vljudnostno družino kakor besedi </a:t>
            </a:r>
            <a:r>
              <a:rPr lang="sl-SI" b="1" dirty="0">
                <a:solidFill>
                  <a:schemeClr val="bg2">
                    <a:lumMod val="25000"/>
                  </a:schemeClr>
                </a:solidFill>
              </a:rPr>
              <a:t>OPROSTI</a:t>
            </a:r>
            <a:r>
              <a:rPr lang="sl-SI" dirty="0">
                <a:solidFill>
                  <a:schemeClr val="bg2">
                    <a:lumMod val="25000"/>
                  </a:schemeClr>
                </a:solidFill>
              </a:rPr>
              <a:t> in </a:t>
            </a:r>
            <a:r>
              <a:rPr lang="sl-SI" b="1" dirty="0">
                <a:solidFill>
                  <a:schemeClr val="bg2">
                    <a:lumMod val="25000"/>
                  </a:schemeClr>
                </a:solidFill>
              </a:rPr>
              <a:t>HVALA</a:t>
            </a:r>
            <a:r>
              <a:rPr lang="sl-SI" dirty="0">
                <a:solidFill>
                  <a:schemeClr val="bg2">
                    <a:lumMod val="25000"/>
                  </a:schemeClr>
                </a:solidFill>
              </a:rPr>
              <a:t>, včasih pozabljamo. Vse tri besede so kratke, a je njihov pomen zelo pomemben. Pomembno je, da se njihovega pomena ob izrekanju tudi zavedamo. Ljudje se v družbi besed PROSIM, OPROSTI in HVALA bolje počutimo, radi jih slišimo od našega sogovorca. Pomembno pa je, da jih znamo tudi mi sami na prav način in ob pravem trenutku izreči. </a:t>
            </a:r>
          </a:p>
        </p:txBody>
      </p:sp>
      <p:sp>
        <p:nvSpPr>
          <p:cNvPr id="5" name="PoljeZBesedilom 4">
            <a:extLst>
              <a:ext uri="{FF2B5EF4-FFF2-40B4-BE49-F238E27FC236}">
                <a16:creationId xmlns:a16="http://schemas.microsoft.com/office/drawing/2014/main" id="{1F364C53-2089-4B46-BCE2-05131D1ECC26}"/>
              </a:ext>
            </a:extLst>
          </p:cNvPr>
          <p:cNvSpPr txBox="1"/>
          <p:nvPr/>
        </p:nvSpPr>
        <p:spPr>
          <a:xfrm>
            <a:off x="295656" y="3639313"/>
            <a:ext cx="11500104" cy="2265364"/>
          </a:xfrm>
          <a:prstGeom prst="rect">
            <a:avLst/>
          </a:prstGeom>
          <a:noFill/>
        </p:spPr>
        <p:txBody>
          <a:bodyPr wrap="square" rtlCol="0">
            <a:spAutoFit/>
          </a:bodyPr>
          <a:lstStyle/>
          <a:p>
            <a:r>
              <a:rPr lang="sl-SI" b="1" u="sng" dirty="0">
                <a:solidFill>
                  <a:schemeClr val="accent1"/>
                </a:solidFill>
              </a:rPr>
              <a:t>NAPOVED</a:t>
            </a:r>
          </a:p>
          <a:p>
            <a:endParaRPr lang="sl-SI" b="1" u="sng" dirty="0">
              <a:solidFill>
                <a:schemeClr val="accent1"/>
              </a:solidFill>
            </a:endParaRPr>
          </a:p>
          <a:p>
            <a:pPr>
              <a:lnSpc>
                <a:spcPct val="150000"/>
              </a:lnSpc>
            </a:pPr>
            <a:r>
              <a:rPr lang="sl-SI" dirty="0">
                <a:solidFill>
                  <a:schemeClr val="bg2">
                    <a:lumMod val="25000"/>
                  </a:schemeClr>
                </a:solidFill>
              </a:rPr>
              <a:t>V današnji uri boš spoznal/-a novo besedilno vrsto – </a:t>
            </a:r>
            <a:r>
              <a:rPr lang="sl-SI" b="1" dirty="0">
                <a:solidFill>
                  <a:schemeClr val="bg2">
                    <a:lumMod val="25000"/>
                  </a:schemeClr>
                </a:solidFill>
              </a:rPr>
              <a:t>prošnjo</a:t>
            </a:r>
            <a:r>
              <a:rPr lang="sl-SI" dirty="0">
                <a:solidFill>
                  <a:schemeClr val="bg2">
                    <a:lumMod val="25000"/>
                  </a:schemeClr>
                </a:solidFill>
              </a:rPr>
              <a:t>. Besedilo je lahko </a:t>
            </a:r>
            <a:r>
              <a:rPr lang="sl-SI" u="sng" dirty="0">
                <a:solidFill>
                  <a:schemeClr val="bg2">
                    <a:lumMod val="25000"/>
                  </a:schemeClr>
                </a:solidFill>
              </a:rPr>
              <a:t>uradno</a:t>
            </a:r>
            <a:r>
              <a:rPr lang="sl-SI" dirty="0">
                <a:solidFill>
                  <a:schemeClr val="bg2">
                    <a:lumMod val="25000"/>
                  </a:schemeClr>
                </a:solidFill>
              </a:rPr>
              <a:t> ali </a:t>
            </a:r>
            <a:r>
              <a:rPr lang="sl-SI" u="sng" dirty="0">
                <a:solidFill>
                  <a:schemeClr val="bg2">
                    <a:lumMod val="25000"/>
                  </a:schemeClr>
                </a:solidFill>
              </a:rPr>
              <a:t>neuradno</a:t>
            </a:r>
            <a:r>
              <a:rPr lang="sl-SI" dirty="0">
                <a:solidFill>
                  <a:schemeClr val="bg2">
                    <a:lumMod val="25000"/>
                  </a:schemeClr>
                </a:solidFill>
              </a:rPr>
              <a:t>, </a:t>
            </a:r>
            <a:r>
              <a:rPr lang="sl-SI" u="sng" dirty="0">
                <a:solidFill>
                  <a:schemeClr val="bg2">
                    <a:lumMod val="25000"/>
                  </a:schemeClr>
                </a:solidFill>
              </a:rPr>
              <a:t>zasebno</a:t>
            </a:r>
            <a:r>
              <a:rPr lang="sl-SI" dirty="0">
                <a:solidFill>
                  <a:schemeClr val="bg2">
                    <a:lumMod val="25000"/>
                  </a:schemeClr>
                </a:solidFill>
              </a:rPr>
              <a:t> ali </a:t>
            </a:r>
            <a:r>
              <a:rPr lang="sl-SI" u="sng" dirty="0">
                <a:solidFill>
                  <a:schemeClr val="bg2">
                    <a:lumMod val="25000"/>
                  </a:schemeClr>
                </a:solidFill>
              </a:rPr>
              <a:t>javno</a:t>
            </a:r>
            <a:r>
              <a:rPr lang="sl-SI" dirty="0">
                <a:solidFill>
                  <a:schemeClr val="bg2">
                    <a:lumMod val="25000"/>
                  </a:schemeClr>
                </a:solidFill>
              </a:rPr>
              <a:t>, </a:t>
            </a:r>
            <a:r>
              <a:rPr lang="sl-SI" u="sng" dirty="0">
                <a:solidFill>
                  <a:schemeClr val="bg2">
                    <a:lumMod val="25000"/>
                  </a:schemeClr>
                </a:solidFill>
              </a:rPr>
              <a:t>subjektivno</a:t>
            </a:r>
            <a:r>
              <a:rPr lang="sl-SI" dirty="0">
                <a:solidFill>
                  <a:schemeClr val="bg2">
                    <a:lumMod val="25000"/>
                  </a:schemeClr>
                </a:solidFill>
              </a:rPr>
              <a:t> ali </a:t>
            </a:r>
            <a:r>
              <a:rPr lang="sl-SI" u="sng" dirty="0">
                <a:solidFill>
                  <a:schemeClr val="bg2">
                    <a:lumMod val="25000"/>
                  </a:schemeClr>
                </a:solidFill>
              </a:rPr>
              <a:t>objektivno</a:t>
            </a:r>
            <a:r>
              <a:rPr lang="sl-SI" dirty="0">
                <a:solidFill>
                  <a:schemeClr val="bg2">
                    <a:lumMod val="25000"/>
                  </a:schemeClr>
                </a:solidFill>
              </a:rPr>
              <a:t>. V tej uri boš rešil/-a nalogo na naslednji prosojnici, v zvezek boš zapisal/-a snov, rešil/-a nekaj nalog v delovnem zvezku, ki se navezujejo na prošnjo. Zapis v zvezku boš nato dopolnil/-a </a:t>
            </a:r>
            <a:r>
              <a:rPr lang="sl-SI" b="1" dirty="0">
                <a:solidFill>
                  <a:schemeClr val="bg2">
                    <a:lumMod val="25000"/>
                  </a:schemeClr>
                </a:solidFill>
              </a:rPr>
              <a:t>z vzornim zapisom zgradbe uradne prošnje</a:t>
            </a:r>
            <a:r>
              <a:rPr lang="sl-SI" dirty="0">
                <a:solidFill>
                  <a:schemeClr val="bg2">
                    <a:lumMod val="25000"/>
                  </a:schemeClr>
                </a:solidFill>
              </a:rPr>
              <a:t>. </a:t>
            </a:r>
          </a:p>
        </p:txBody>
      </p:sp>
    </p:spTree>
    <p:extLst>
      <p:ext uri="{BB962C8B-B14F-4D97-AF65-F5344CB8AC3E}">
        <p14:creationId xmlns:p14="http://schemas.microsoft.com/office/powerpoint/2010/main" val="2960666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8" name="PoljeZBesedilom 7">
            <a:extLst>
              <a:ext uri="{FF2B5EF4-FFF2-40B4-BE49-F238E27FC236}">
                <a16:creationId xmlns:a16="http://schemas.microsoft.com/office/drawing/2014/main" id="{1CFDCF1E-4724-48A9-88FE-45C2AADBD0BB}"/>
              </a:ext>
            </a:extLst>
          </p:cNvPr>
          <p:cNvSpPr txBox="1"/>
          <p:nvPr/>
        </p:nvSpPr>
        <p:spPr>
          <a:xfrm>
            <a:off x="67438" y="419940"/>
            <a:ext cx="5161406" cy="1631216"/>
          </a:xfrm>
          <a:prstGeom prst="rect">
            <a:avLst/>
          </a:prstGeom>
          <a:noFill/>
        </p:spPr>
        <p:txBody>
          <a:bodyPr wrap="square" rtlCol="0">
            <a:spAutoFit/>
          </a:bodyPr>
          <a:lstStyle/>
          <a:p>
            <a:r>
              <a:rPr lang="sl-SI" b="1" u="sng" dirty="0">
                <a:solidFill>
                  <a:schemeClr val="accent1"/>
                </a:solidFill>
              </a:rPr>
              <a:t>OBRAVNAVA</a:t>
            </a:r>
          </a:p>
          <a:p>
            <a:endParaRPr lang="sl-SI" dirty="0"/>
          </a:p>
          <a:p>
            <a:r>
              <a:rPr lang="sl-SI" sz="1600" b="1" dirty="0">
                <a:solidFill>
                  <a:schemeClr val="bg2">
                    <a:lumMod val="25000"/>
                  </a:schemeClr>
                </a:solidFill>
              </a:rPr>
              <a:t>Preberi prošnji.</a:t>
            </a:r>
          </a:p>
          <a:p>
            <a:pPr algn="just"/>
            <a:r>
              <a:rPr lang="sl-SI" sz="1600" b="1" dirty="0">
                <a:solidFill>
                  <a:schemeClr val="bg2">
                    <a:lumMod val="25000"/>
                  </a:schemeClr>
                </a:solidFill>
              </a:rPr>
              <a:t>Razvrsti opredelitve (vrste besedil) k obema prošnjama in jih ustno utemelji. </a:t>
            </a:r>
            <a:r>
              <a:rPr lang="sl-SI" sz="1600" dirty="0">
                <a:solidFill>
                  <a:schemeClr val="bg2">
                    <a:lumMod val="25000"/>
                  </a:schemeClr>
                </a:solidFill>
              </a:rPr>
              <a:t>Pomagaj si z razlago na zadnjih prosojnicah predstavitve (poglavje DODATEK).</a:t>
            </a:r>
          </a:p>
        </p:txBody>
      </p:sp>
      <p:sp>
        <p:nvSpPr>
          <p:cNvPr id="9" name="Pravokotnik: zaokroženi vogali 8">
            <a:extLst>
              <a:ext uri="{FF2B5EF4-FFF2-40B4-BE49-F238E27FC236}">
                <a16:creationId xmlns:a16="http://schemas.microsoft.com/office/drawing/2014/main" id="{4A2AE41E-7AE5-44D7-BA52-DE4FD1073F8D}"/>
              </a:ext>
            </a:extLst>
          </p:cNvPr>
          <p:cNvSpPr/>
          <p:nvPr/>
        </p:nvSpPr>
        <p:spPr>
          <a:xfrm>
            <a:off x="5746242" y="850593"/>
            <a:ext cx="2880360" cy="5779008"/>
          </a:xfrm>
          <a:prstGeom prst="roundRect">
            <a:avLst>
              <a:gd name="adj" fmla="val 3887"/>
            </a:avLst>
          </a:prstGeom>
          <a:solidFill>
            <a:schemeClr val="accent1">
              <a:lumMod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pic>
        <p:nvPicPr>
          <p:cNvPr id="10" name="Slika 9">
            <a:extLst>
              <a:ext uri="{FF2B5EF4-FFF2-40B4-BE49-F238E27FC236}">
                <a16:creationId xmlns:a16="http://schemas.microsoft.com/office/drawing/2014/main" id="{4A1478AC-AB15-4723-839E-048315298528}"/>
              </a:ext>
            </a:extLst>
          </p:cNvPr>
          <p:cNvPicPr>
            <a:picLocks noChangeAspect="1"/>
          </p:cNvPicPr>
          <p:nvPr/>
        </p:nvPicPr>
        <p:blipFill>
          <a:blip r:embed="rId2"/>
          <a:stretch>
            <a:fillRect/>
          </a:stretch>
        </p:blipFill>
        <p:spPr>
          <a:xfrm>
            <a:off x="5849112" y="970179"/>
            <a:ext cx="2674620" cy="5539835"/>
          </a:xfrm>
          <a:prstGeom prst="rect">
            <a:avLst/>
          </a:prstGeom>
        </p:spPr>
      </p:pic>
      <p:sp>
        <p:nvSpPr>
          <p:cNvPr id="12" name="Pravokotnik: zaokroženi vogali 11">
            <a:extLst>
              <a:ext uri="{FF2B5EF4-FFF2-40B4-BE49-F238E27FC236}">
                <a16:creationId xmlns:a16="http://schemas.microsoft.com/office/drawing/2014/main" id="{9C74D7F9-38F0-4AE2-8C06-6B14B5F51C0E}"/>
              </a:ext>
            </a:extLst>
          </p:cNvPr>
          <p:cNvSpPr/>
          <p:nvPr/>
        </p:nvSpPr>
        <p:spPr>
          <a:xfrm>
            <a:off x="9028176" y="850592"/>
            <a:ext cx="2880360" cy="5779008"/>
          </a:xfrm>
          <a:prstGeom prst="roundRect">
            <a:avLst>
              <a:gd name="adj" fmla="val 3887"/>
            </a:avLst>
          </a:prstGeom>
          <a:solidFill>
            <a:schemeClr val="bg2">
              <a:lumMod val="2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13" name="Pravokotnik 12">
            <a:extLst>
              <a:ext uri="{FF2B5EF4-FFF2-40B4-BE49-F238E27FC236}">
                <a16:creationId xmlns:a16="http://schemas.microsoft.com/office/drawing/2014/main" id="{E6D10EBB-A0DD-40CA-9D2D-12F2E008A597}"/>
              </a:ext>
            </a:extLst>
          </p:cNvPr>
          <p:cNvSpPr/>
          <p:nvPr/>
        </p:nvSpPr>
        <p:spPr>
          <a:xfrm>
            <a:off x="9156192" y="970178"/>
            <a:ext cx="2624328" cy="5539835"/>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r>
              <a:rPr lang="sl-SI" dirty="0">
                <a:solidFill>
                  <a:schemeClr val="bg2">
                    <a:lumMod val="25000"/>
                  </a:schemeClr>
                </a:solidFill>
                <a:latin typeface="Edwardian Script ITC" panose="030303020407070D0804" pitchFamily="66" charset="0"/>
              </a:rPr>
            </a:br>
            <a:r>
              <a:rPr lang="sl-SI" dirty="0">
                <a:solidFill>
                  <a:schemeClr val="bg2">
                    <a:lumMod val="25000"/>
                  </a:schemeClr>
                </a:solidFill>
              </a:rPr>
              <a:t> Grafični atelje </a:t>
            </a:r>
          </a:p>
          <a:p>
            <a:pPr algn="ctr"/>
            <a:r>
              <a:rPr lang="sl-SI" sz="4800" dirty="0">
                <a:solidFill>
                  <a:srgbClr val="7030A0"/>
                </a:solidFill>
                <a:latin typeface="Edwardian Script ITC" panose="030303020407070D0804" pitchFamily="66" charset="0"/>
              </a:rPr>
              <a:t>P</a:t>
            </a:r>
            <a:endParaRPr lang="sl-SI" sz="4800" dirty="0">
              <a:solidFill>
                <a:schemeClr val="bg2">
                  <a:lumMod val="25000"/>
                </a:schemeClr>
              </a:solidFill>
            </a:endParaRPr>
          </a:p>
          <a:p>
            <a:pPr algn="ctr"/>
            <a:r>
              <a:rPr lang="sl-SI" dirty="0">
                <a:solidFill>
                  <a:schemeClr val="bg2">
                    <a:lumMod val="25000"/>
                  </a:schemeClr>
                </a:solidFill>
              </a:rPr>
              <a:t>svoje stranke obvešča, da je zaradi rahljanja ukrepov po razglašeni epidemiji COVID-19 ponovno odprt.</a:t>
            </a:r>
          </a:p>
          <a:p>
            <a:pPr algn="ctr"/>
            <a:br>
              <a:rPr lang="sl-SI" dirty="0">
                <a:solidFill>
                  <a:schemeClr val="bg2">
                    <a:lumMod val="25000"/>
                  </a:schemeClr>
                </a:solidFill>
              </a:rPr>
            </a:br>
            <a:r>
              <a:rPr lang="sl-SI" dirty="0">
                <a:solidFill>
                  <a:schemeClr val="bg2">
                    <a:lumMod val="25000"/>
                  </a:schemeClr>
                </a:solidFill>
              </a:rPr>
              <a:t>Cenjene stranke pri obisku našega podjetja vljudno prosimo za spoštovanje ukrepov za varovanje zdravja.</a:t>
            </a:r>
          </a:p>
          <a:p>
            <a:pPr algn="ctr"/>
            <a:endParaRPr lang="sl-SI" dirty="0">
              <a:solidFill>
                <a:schemeClr val="bg2">
                  <a:lumMod val="25000"/>
                </a:schemeClr>
              </a:solidFill>
            </a:endParaRPr>
          </a:p>
          <a:p>
            <a:pPr algn="ctr"/>
            <a:endParaRPr lang="sl-SI" dirty="0">
              <a:solidFill>
                <a:schemeClr val="bg2">
                  <a:lumMod val="25000"/>
                </a:schemeClr>
              </a:solidFill>
            </a:endParaRPr>
          </a:p>
        </p:txBody>
      </p:sp>
      <p:sp>
        <p:nvSpPr>
          <p:cNvPr id="14" name="Pravokotnik 13">
            <a:extLst>
              <a:ext uri="{FF2B5EF4-FFF2-40B4-BE49-F238E27FC236}">
                <a16:creationId xmlns:a16="http://schemas.microsoft.com/office/drawing/2014/main" id="{866F99E8-7B5A-4EF3-90FB-1F5C004C3F2C}"/>
              </a:ext>
            </a:extLst>
          </p:cNvPr>
          <p:cNvSpPr/>
          <p:nvPr/>
        </p:nvSpPr>
        <p:spPr>
          <a:xfrm>
            <a:off x="5252847" y="0"/>
            <a:ext cx="4571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17" name="PoljeZBesedilom 16">
            <a:extLst>
              <a:ext uri="{FF2B5EF4-FFF2-40B4-BE49-F238E27FC236}">
                <a16:creationId xmlns:a16="http://schemas.microsoft.com/office/drawing/2014/main" id="{4296CDB6-25C3-47C6-A573-F379FE45C0CD}"/>
              </a:ext>
            </a:extLst>
          </p:cNvPr>
          <p:cNvSpPr txBox="1"/>
          <p:nvPr/>
        </p:nvSpPr>
        <p:spPr>
          <a:xfrm>
            <a:off x="6333362" y="235976"/>
            <a:ext cx="1706119" cy="461665"/>
          </a:xfrm>
          <a:prstGeom prst="rect">
            <a:avLst/>
          </a:prstGeom>
          <a:noFill/>
        </p:spPr>
        <p:txBody>
          <a:bodyPr wrap="square" rtlCol="0">
            <a:spAutoFit/>
          </a:bodyPr>
          <a:lstStyle/>
          <a:p>
            <a:r>
              <a:rPr lang="sl-SI" sz="2400" b="1" dirty="0">
                <a:solidFill>
                  <a:schemeClr val="tx1">
                    <a:lumMod val="85000"/>
                    <a:lumOff val="15000"/>
                  </a:schemeClr>
                </a:solidFill>
              </a:rPr>
              <a:t>PROŠNJA A </a:t>
            </a:r>
          </a:p>
        </p:txBody>
      </p:sp>
      <p:sp>
        <p:nvSpPr>
          <p:cNvPr id="18" name="PoljeZBesedilom 17">
            <a:extLst>
              <a:ext uri="{FF2B5EF4-FFF2-40B4-BE49-F238E27FC236}">
                <a16:creationId xmlns:a16="http://schemas.microsoft.com/office/drawing/2014/main" id="{DE8BCA66-F3D1-4302-980A-182D8C372E0B}"/>
              </a:ext>
            </a:extLst>
          </p:cNvPr>
          <p:cNvSpPr txBox="1"/>
          <p:nvPr/>
        </p:nvSpPr>
        <p:spPr>
          <a:xfrm>
            <a:off x="9615296" y="235976"/>
            <a:ext cx="1706119" cy="461665"/>
          </a:xfrm>
          <a:prstGeom prst="rect">
            <a:avLst/>
          </a:prstGeom>
          <a:noFill/>
        </p:spPr>
        <p:txBody>
          <a:bodyPr wrap="square" rtlCol="0">
            <a:spAutoFit/>
          </a:bodyPr>
          <a:lstStyle/>
          <a:p>
            <a:r>
              <a:rPr lang="sl-SI" sz="2400" b="1" dirty="0">
                <a:solidFill>
                  <a:schemeClr val="tx1">
                    <a:lumMod val="85000"/>
                    <a:lumOff val="15000"/>
                  </a:schemeClr>
                </a:solidFill>
              </a:rPr>
              <a:t>PROŠNJA B </a:t>
            </a:r>
          </a:p>
        </p:txBody>
      </p:sp>
      <p:sp>
        <p:nvSpPr>
          <p:cNvPr id="20" name="PoljeZBesedilom 19">
            <a:extLst>
              <a:ext uri="{FF2B5EF4-FFF2-40B4-BE49-F238E27FC236}">
                <a16:creationId xmlns:a16="http://schemas.microsoft.com/office/drawing/2014/main" id="{330F4E86-2D6D-4994-8C4D-B8FEDA8DF7C5}"/>
              </a:ext>
            </a:extLst>
          </p:cNvPr>
          <p:cNvSpPr txBox="1"/>
          <p:nvPr/>
        </p:nvSpPr>
        <p:spPr>
          <a:xfrm>
            <a:off x="107911" y="2279126"/>
            <a:ext cx="2327151" cy="2031325"/>
          </a:xfrm>
          <a:prstGeom prst="rect">
            <a:avLst/>
          </a:prstGeom>
          <a:solidFill>
            <a:schemeClr val="accent4">
              <a:lumMod val="40000"/>
              <a:lumOff val="60000"/>
            </a:schemeClr>
          </a:solidFill>
          <a:ln>
            <a:solidFill>
              <a:schemeClr val="accent1">
                <a:lumMod val="60000"/>
                <a:lumOff val="40000"/>
              </a:schemeClr>
            </a:solidFill>
          </a:ln>
        </p:spPr>
        <p:txBody>
          <a:bodyPr wrap="square" rtlCol="0">
            <a:spAutoFit/>
          </a:bodyPr>
          <a:lstStyle/>
          <a:p>
            <a:pPr algn="ctr"/>
            <a:r>
              <a:rPr lang="sl-SI" b="1" dirty="0">
                <a:solidFill>
                  <a:schemeClr val="accent1"/>
                </a:solidFill>
              </a:rPr>
              <a:t>PROŠNJA A</a:t>
            </a:r>
          </a:p>
          <a:p>
            <a:pPr algn="ctr"/>
            <a:endParaRPr lang="sl-SI" b="1" dirty="0">
              <a:solidFill>
                <a:schemeClr val="accent1"/>
              </a:solidFill>
            </a:endParaRPr>
          </a:p>
          <a:p>
            <a:pPr algn="ctr"/>
            <a:endParaRPr lang="sl-SI" b="1" dirty="0">
              <a:solidFill>
                <a:schemeClr val="accent1"/>
              </a:solidFill>
            </a:endParaRPr>
          </a:p>
          <a:p>
            <a:pPr algn="ctr"/>
            <a:endParaRPr lang="sl-SI" b="1" dirty="0">
              <a:solidFill>
                <a:schemeClr val="accent1"/>
              </a:solidFill>
            </a:endParaRPr>
          </a:p>
          <a:p>
            <a:endParaRPr lang="sl-SI" dirty="0"/>
          </a:p>
          <a:p>
            <a:endParaRPr lang="sl-SI" dirty="0"/>
          </a:p>
          <a:p>
            <a:endParaRPr lang="sl-SI" dirty="0"/>
          </a:p>
        </p:txBody>
      </p:sp>
      <p:sp>
        <p:nvSpPr>
          <p:cNvPr id="21" name="PoljeZBesedilom 20">
            <a:extLst>
              <a:ext uri="{FF2B5EF4-FFF2-40B4-BE49-F238E27FC236}">
                <a16:creationId xmlns:a16="http://schemas.microsoft.com/office/drawing/2014/main" id="{5EC21DD6-05AE-456A-92EE-772A997E6738}"/>
              </a:ext>
            </a:extLst>
          </p:cNvPr>
          <p:cNvSpPr txBox="1"/>
          <p:nvPr/>
        </p:nvSpPr>
        <p:spPr>
          <a:xfrm>
            <a:off x="2795200" y="2257229"/>
            <a:ext cx="2327150" cy="2031325"/>
          </a:xfrm>
          <a:prstGeom prst="rect">
            <a:avLst/>
          </a:prstGeom>
          <a:solidFill>
            <a:schemeClr val="accent4">
              <a:lumMod val="40000"/>
              <a:lumOff val="60000"/>
            </a:schemeClr>
          </a:solidFill>
          <a:ln>
            <a:solidFill>
              <a:schemeClr val="accent1">
                <a:lumMod val="60000"/>
                <a:lumOff val="40000"/>
              </a:schemeClr>
            </a:solidFill>
          </a:ln>
        </p:spPr>
        <p:txBody>
          <a:bodyPr wrap="square" rtlCol="0">
            <a:spAutoFit/>
          </a:bodyPr>
          <a:lstStyle/>
          <a:p>
            <a:pPr algn="ctr"/>
            <a:r>
              <a:rPr lang="sl-SI" b="1" dirty="0">
                <a:solidFill>
                  <a:schemeClr val="accent1"/>
                </a:solidFill>
              </a:rPr>
              <a:t>PROŠNJA B</a:t>
            </a:r>
          </a:p>
          <a:p>
            <a:endParaRPr lang="sl-SI" dirty="0"/>
          </a:p>
          <a:p>
            <a:endParaRPr lang="sl-SI" dirty="0"/>
          </a:p>
          <a:p>
            <a:endParaRPr lang="sl-SI" dirty="0"/>
          </a:p>
          <a:p>
            <a:endParaRPr lang="sl-SI" dirty="0"/>
          </a:p>
          <a:p>
            <a:endParaRPr lang="sl-SI" dirty="0"/>
          </a:p>
          <a:p>
            <a:endParaRPr lang="sl-SI" dirty="0"/>
          </a:p>
        </p:txBody>
      </p:sp>
      <p:sp>
        <p:nvSpPr>
          <p:cNvPr id="22" name="Pravokotnik 21">
            <a:extLst>
              <a:ext uri="{FF2B5EF4-FFF2-40B4-BE49-F238E27FC236}">
                <a16:creationId xmlns:a16="http://schemas.microsoft.com/office/drawing/2014/main" id="{C71BF307-6DB2-44E7-9D22-661F792EF9A1}"/>
              </a:ext>
            </a:extLst>
          </p:cNvPr>
          <p:cNvSpPr/>
          <p:nvPr/>
        </p:nvSpPr>
        <p:spPr>
          <a:xfrm>
            <a:off x="107910" y="4529878"/>
            <a:ext cx="2327151" cy="27696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600" dirty="0">
                <a:solidFill>
                  <a:schemeClr val="tx1">
                    <a:lumMod val="85000"/>
                    <a:lumOff val="15000"/>
                  </a:schemeClr>
                </a:solidFill>
              </a:rPr>
              <a:t>URADNO BESEDILO </a:t>
            </a:r>
          </a:p>
        </p:txBody>
      </p:sp>
      <p:sp>
        <p:nvSpPr>
          <p:cNvPr id="23" name="Pravokotnik 22">
            <a:extLst>
              <a:ext uri="{FF2B5EF4-FFF2-40B4-BE49-F238E27FC236}">
                <a16:creationId xmlns:a16="http://schemas.microsoft.com/office/drawing/2014/main" id="{EE4FC222-51CA-47F6-9438-854D3583A1D3}"/>
              </a:ext>
            </a:extLst>
          </p:cNvPr>
          <p:cNvSpPr/>
          <p:nvPr/>
        </p:nvSpPr>
        <p:spPr>
          <a:xfrm>
            <a:off x="2795199" y="4539907"/>
            <a:ext cx="2327151" cy="27696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600" dirty="0">
                <a:solidFill>
                  <a:schemeClr val="tx1">
                    <a:lumMod val="85000"/>
                    <a:lumOff val="15000"/>
                  </a:schemeClr>
                </a:solidFill>
              </a:rPr>
              <a:t>NEURADNO BESEDILO </a:t>
            </a:r>
          </a:p>
        </p:txBody>
      </p:sp>
      <p:sp>
        <p:nvSpPr>
          <p:cNvPr id="24" name="Pravokotnik 23">
            <a:extLst>
              <a:ext uri="{FF2B5EF4-FFF2-40B4-BE49-F238E27FC236}">
                <a16:creationId xmlns:a16="http://schemas.microsoft.com/office/drawing/2014/main" id="{C9EBC57E-28B8-49BF-B2E3-ED32362E2227}"/>
              </a:ext>
            </a:extLst>
          </p:cNvPr>
          <p:cNvSpPr/>
          <p:nvPr/>
        </p:nvSpPr>
        <p:spPr>
          <a:xfrm>
            <a:off x="2795199" y="4941923"/>
            <a:ext cx="2327151" cy="29427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600" dirty="0">
                <a:solidFill>
                  <a:schemeClr val="tx1">
                    <a:lumMod val="85000"/>
                    <a:lumOff val="15000"/>
                  </a:schemeClr>
                </a:solidFill>
              </a:rPr>
              <a:t>ZASEBNO BESEDILO </a:t>
            </a:r>
          </a:p>
        </p:txBody>
      </p:sp>
      <p:sp>
        <p:nvSpPr>
          <p:cNvPr id="25" name="Pravokotnik 24">
            <a:extLst>
              <a:ext uri="{FF2B5EF4-FFF2-40B4-BE49-F238E27FC236}">
                <a16:creationId xmlns:a16="http://schemas.microsoft.com/office/drawing/2014/main" id="{A69AB410-3041-4726-AAF5-5B71B6336986}"/>
              </a:ext>
            </a:extLst>
          </p:cNvPr>
          <p:cNvSpPr/>
          <p:nvPr/>
        </p:nvSpPr>
        <p:spPr>
          <a:xfrm>
            <a:off x="107909" y="4961009"/>
            <a:ext cx="2327151" cy="23317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600" dirty="0">
                <a:solidFill>
                  <a:schemeClr val="tx1">
                    <a:lumMod val="85000"/>
                    <a:lumOff val="15000"/>
                  </a:schemeClr>
                </a:solidFill>
              </a:rPr>
              <a:t>JAVNO BESEDILO </a:t>
            </a:r>
          </a:p>
        </p:txBody>
      </p:sp>
      <p:sp>
        <p:nvSpPr>
          <p:cNvPr id="26" name="Pravokotnik 25">
            <a:extLst>
              <a:ext uri="{FF2B5EF4-FFF2-40B4-BE49-F238E27FC236}">
                <a16:creationId xmlns:a16="http://schemas.microsoft.com/office/drawing/2014/main" id="{2DC84429-2A6C-4643-81E2-702FC632B205}"/>
              </a:ext>
            </a:extLst>
          </p:cNvPr>
          <p:cNvSpPr/>
          <p:nvPr/>
        </p:nvSpPr>
        <p:spPr>
          <a:xfrm>
            <a:off x="2795202" y="5332664"/>
            <a:ext cx="2327151" cy="27696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600" dirty="0">
                <a:solidFill>
                  <a:schemeClr val="tx1">
                    <a:lumMod val="85000"/>
                    <a:lumOff val="15000"/>
                  </a:schemeClr>
                </a:solidFill>
              </a:rPr>
              <a:t>SUBJEKTIVNO BESEDILO </a:t>
            </a:r>
          </a:p>
        </p:txBody>
      </p:sp>
      <p:sp>
        <p:nvSpPr>
          <p:cNvPr id="27" name="Pravokotnik 26">
            <a:extLst>
              <a:ext uri="{FF2B5EF4-FFF2-40B4-BE49-F238E27FC236}">
                <a16:creationId xmlns:a16="http://schemas.microsoft.com/office/drawing/2014/main" id="{4A701082-4F45-4368-97AD-CC7ED2A5378A}"/>
              </a:ext>
            </a:extLst>
          </p:cNvPr>
          <p:cNvSpPr/>
          <p:nvPr/>
        </p:nvSpPr>
        <p:spPr>
          <a:xfrm>
            <a:off x="107913" y="5332664"/>
            <a:ext cx="2327151" cy="27696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600" dirty="0">
                <a:solidFill>
                  <a:schemeClr val="tx1">
                    <a:lumMod val="85000"/>
                    <a:lumOff val="15000"/>
                  </a:schemeClr>
                </a:solidFill>
              </a:rPr>
              <a:t>OBJEKTIVNO BESEDILO </a:t>
            </a:r>
          </a:p>
        </p:txBody>
      </p:sp>
      <p:sp>
        <p:nvSpPr>
          <p:cNvPr id="28" name="Pravokotnik 27">
            <a:extLst>
              <a:ext uri="{FF2B5EF4-FFF2-40B4-BE49-F238E27FC236}">
                <a16:creationId xmlns:a16="http://schemas.microsoft.com/office/drawing/2014/main" id="{2BBD7BB6-A8B6-4485-89F6-4664FFF0DCC1}"/>
              </a:ext>
            </a:extLst>
          </p:cNvPr>
          <p:cNvSpPr/>
          <p:nvPr/>
        </p:nvSpPr>
        <p:spPr>
          <a:xfrm>
            <a:off x="107911" y="5734680"/>
            <a:ext cx="2327151" cy="27696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600" dirty="0">
                <a:solidFill>
                  <a:schemeClr val="tx1">
                    <a:lumMod val="85000"/>
                    <a:lumOff val="15000"/>
                  </a:schemeClr>
                </a:solidFill>
              </a:rPr>
              <a:t>PUBLICISTIČNO BESEDILO </a:t>
            </a:r>
          </a:p>
        </p:txBody>
      </p:sp>
      <p:sp>
        <p:nvSpPr>
          <p:cNvPr id="29" name="Pravokotnik 28">
            <a:extLst>
              <a:ext uri="{FF2B5EF4-FFF2-40B4-BE49-F238E27FC236}">
                <a16:creationId xmlns:a16="http://schemas.microsoft.com/office/drawing/2014/main" id="{D72EB416-A996-4DF3-9350-B5C47B0E8ADC}"/>
              </a:ext>
            </a:extLst>
          </p:cNvPr>
          <p:cNvSpPr/>
          <p:nvPr/>
        </p:nvSpPr>
        <p:spPr>
          <a:xfrm>
            <a:off x="2795201" y="5734680"/>
            <a:ext cx="2327151" cy="27696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600" dirty="0">
                <a:solidFill>
                  <a:schemeClr val="tx1">
                    <a:lumMod val="85000"/>
                    <a:lumOff val="15000"/>
                  </a:schemeClr>
                </a:solidFill>
              </a:rPr>
              <a:t>STROKOVNO BESEDILO </a:t>
            </a:r>
          </a:p>
        </p:txBody>
      </p:sp>
      <p:sp>
        <p:nvSpPr>
          <p:cNvPr id="30" name="Pravokotnik 29">
            <a:extLst>
              <a:ext uri="{FF2B5EF4-FFF2-40B4-BE49-F238E27FC236}">
                <a16:creationId xmlns:a16="http://schemas.microsoft.com/office/drawing/2014/main" id="{661182E9-F6DA-4A8F-82A4-A2562600F52F}"/>
              </a:ext>
            </a:extLst>
          </p:cNvPr>
          <p:cNvSpPr/>
          <p:nvPr/>
        </p:nvSpPr>
        <p:spPr>
          <a:xfrm>
            <a:off x="107912" y="6124517"/>
            <a:ext cx="2327151" cy="27696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600" dirty="0">
                <a:solidFill>
                  <a:schemeClr val="tx1">
                    <a:lumMod val="85000"/>
                    <a:lumOff val="15000"/>
                  </a:schemeClr>
                </a:solidFill>
              </a:rPr>
              <a:t>URADOVALNO BESEDILO </a:t>
            </a:r>
          </a:p>
        </p:txBody>
      </p:sp>
      <p:sp>
        <p:nvSpPr>
          <p:cNvPr id="31" name="Pravokotnik 30">
            <a:extLst>
              <a:ext uri="{FF2B5EF4-FFF2-40B4-BE49-F238E27FC236}">
                <a16:creationId xmlns:a16="http://schemas.microsoft.com/office/drawing/2014/main" id="{2E2B9840-C0F1-4078-825F-74FFC90C4E09}"/>
              </a:ext>
            </a:extLst>
          </p:cNvPr>
          <p:cNvSpPr/>
          <p:nvPr/>
        </p:nvSpPr>
        <p:spPr>
          <a:xfrm>
            <a:off x="2795200" y="6136696"/>
            <a:ext cx="2327151" cy="41202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200" dirty="0">
                <a:solidFill>
                  <a:schemeClr val="tx1">
                    <a:lumMod val="85000"/>
                    <a:lumOff val="15000"/>
                  </a:schemeClr>
                </a:solidFill>
              </a:rPr>
              <a:t>PRAKTIČNOSPORAZUMEVALNO  BESEDILO </a:t>
            </a:r>
          </a:p>
        </p:txBody>
      </p:sp>
      <p:pic>
        <p:nvPicPr>
          <p:cNvPr id="33" name="Grafika 32" descr="Nasmejan smeško brez polnila">
            <a:extLst>
              <a:ext uri="{FF2B5EF4-FFF2-40B4-BE49-F238E27FC236}">
                <a16:creationId xmlns:a16="http://schemas.microsoft.com/office/drawing/2014/main" id="{6579EA93-06BE-4A75-AD06-7605AB90E42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28292" y="4712965"/>
            <a:ext cx="229708" cy="229708"/>
          </a:xfrm>
          <a:prstGeom prst="rect">
            <a:avLst/>
          </a:prstGeom>
        </p:spPr>
      </p:pic>
    </p:spTree>
    <p:extLst>
      <p:ext uri="{BB962C8B-B14F-4D97-AF65-F5344CB8AC3E}">
        <p14:creationId xmlns:p14="http://schemas.microsoft.com/office/powerpoint/2010/main" val="2124434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6" name="PoljeZBesedilom 5">
            <a:extLst>
              <a:ext uri="{FF2B5EF4-FFF2-40B4-BE49-F238E27FC236}">
                <a16:creationId xmlns:a16="http://schemas.microsoft.com/office/drawing/2014/main" id="{F87DDFB8-8A31-47D0-BF74-6E80C47453F5}"/>
              </a:ext>
            </a:extLst>
          </p:cNvPr>
          <p:cNvSpPr txBox="1"/>
          <p:nvPr/>
        </p:nvSpPr>
        <p:spPr>
          <a:xfrm>
            <a:off x="190499" y="246090"/>
            <a:ext cx="2781300" cy="800219"/>
          </a:xfrm>
          <a:prstGeom prst="rect">
            <a:avLst/>
          </a:prstGeom>
          <a:noFill/>
        </p:spPr>
        <p:txBody>
          <a:bodyPr wrap="square" rtlCol="0">
            <a:spAutoFit/>
          </a:bodyPr>
          <a:lstStyle/>
          <a:p>
            <a:r>
              <a:rPr lang="sl-SI" b="1" u="sng" dirty="0">
                <a:solidFill>
                  <a:schemeClr val="tx1">
                    <a:lumMod val="75000"/>
                    <a:lumOff val="25000"/>
                  </a:schemeClr>
                </a:solidFill>
              </a:rPr>
              <a:t>ZAPIS V ZVEZEK</a:t>
            </a:r>
          </a:p>
          <a:p>
            <a:r>
              <a:rPr lang="sl-SI" sz="2800" dirty="0">
                <a:solidFill>
                  <a:schemeClr val="tx1">
                    <a:lumMod val="75000"/>
                    <a:lumOff val="25000"/>
                  </a:schemeClr>
                </a:solidFill>
                <a:sym typeface="Wingdings" panose="05000000000000000000" pitchFamily="2" charset="2"/>
              </a:rPr>
              <a:t></a:t>
            </a:r>
            <a:endParaRPr lang="sl-SI" sz="2800" dirty="0">
              <a:solidFill>
                <a:schemeClr val="tx1">
                  <a:lumMod val="75000"/>
                  <a:lumOff val="25000"/>
                </a:schemeClr>
              </a:solidFill>
            </a:endParaRPr>
          </a:p>
        </p:txBody>
      </p:sp>
      <p:sp>
        <p:nvSpPr>
          <p:cNvPr id="9" name="PoljeZBesedilom 8">
            <a:extLst>
              <a:ext uri="{FF2B5EF4-FFF2-40B4-BE49-F238E27FC236}">
                <a16:creationId xmlns:a16="http://schemas.microsoft.com/office/drawing/2014/main" id="{709848C6-C8CF-4293-87B3-DC4F61551AB6}"/>
              </a:ext>
            </a:extLst>
          </p:cNvPr>
          <p:cNvSpPr txBox="1"/>
          <p:nvPr/>
        </p:nvSpPr>
        <p:spPr>
          <a:xfrm>
            <a:off x="190489" y="950977"/>
            <a:ext cx="11811000" cy="3139321"/>
          </a:xfrm>
          <a:prstGeom prst="rect">
            <a:avLst/>
          </a:prstGeom>
          <a:noFill/>
        </p:spPr>
        <p:txBody>
          <a:bodyPr wrap="square" rtlCol="0">
            <a:spAutoFit/>
          </a:bodyPr>
          <a:lstStyle/>
          <a:p>
            <a:r>
              <a:rPr lang="sl-SI" b="1" dirty="0">
                <a:solidFill>
                  <a:schemeClr val="accent1"/>
                </a:solidFill>
              </a:rPr>
              <a:t>PROŠNJA</a:t>
            </a:r>
          </a:p>
          <a:p>
            <a:endParaRPr lang="sl-SI" b="1" dirty="0">
              <a:solidFill>
                <a:schemeClr val="accent1"/>
              </a:solidFill>
            </a:endParaRPr>
          </a:p>
          <a:p>
            <a:pPr algn="just"/>
            <a:r>
              <a:rPr lang="sl-SI" dirty="0">
                <a:solidFill>
                  <a:schemeClr val="accent1"/>
                </a:solidFill>
              </a:rPr>
              <a:t>Prošnja je ustno ali pisno besedilo, v katerem naslovnika prosimo za pomoč, uslugo, zaposlitev, ugodnost, določen status. Najpogosteje je zasebna. </a:t>
            </a:r>
            <a:r>
              <a:rPr lang="sl-SI" dirty="0">
                <a:solidFill>
                  <a:schemeClr val="bg2">
                    <a:lumMod val="25000"/>
                  </a:schemeClr>
                </a:solidFill>
              </a:rPr>
              <a:t>Kadar se prijavljamo na razpis (npr. za prosto delovno mesto, za štipendijo) svoje besedilo imenujemo </a:t>
            </a:r>
            <a:r>
              <a:rPr lang="sl-SI" b="1" dirty="0">
                <a:solidFill>
                  <a:schemeClr val="bg2">
                    <a:lumMod val="25000"/>
                  </a:schemeClr>
                </a:solidFill>
              </a:rPr>
              <a:t>prijava</a:t>
            </a:r>
            <a:r>
              <a:rPr lang="sl-SI" dirty="0">
                <a:solidFill>
                  <a:schemeClr val="bg2">
                    <a:lumMod val="25000"/>
                  </a:schemeClr>
                </a:solidFill>
              </a:rPr>
              <a:t>. Pogosto je prijavam priložen tudi življenjepis. </a:t>
            </a:r>
            <a:endParaRPr lang="sl-SI" dirty="0">
              <a:solidFill>
                <a:schemeClr val="accent1"/>
              </a:solidFill>
            </a:endParaRPr>
          </a:p>
          <a:p>
            <a:br>
              <a:rPr lang="sl-SI" dirty="0">
                <a:solidFill>
                  <a:schemeClr val="bg2">
                    <a:lumMod val="25000"/>
                  </a:schemeClr>
                </a:solidFill>
              </a:rPr>
            </a:br>
            <a:r>
              <a:rPr lang="sl-SI" dirty="0">
                <a:solidFill>
                  <a:schemeClr val="bg2">
                    <a:lumMod val="25000"/>
                  </a:schemeClr>
                </a:solidFill>
              </a:rPr>
              <a:t>Ločimo:</a:t>
            </a:r>
          </a:p>
          <a:p>
            <a:r>
              <a:rPr lang="sl-SI" dirty="0">
                <a:solidFill>
                  <a:schemeClr val="bg2">
                    <a:lumMod val="25000"/>
                  </a:schemeClr>
                </a:solidFill>
                <a:sym typeface="Wingdings" panose="05000000000000000000" pitchFamily="2" charset="2"/>
              </a:rPr>
              <a:t>– uradno in</a:t>
            </a:r>
          </a:p>
          <a:p>
            <a:r>
              <a:rPr lang="sl-SI" dirty="0">
                <a:solidFill>
                  <a:schemeClr val="bg2">
                    <a:lumMod val="25000"/>
                  </a:schemeClr>
                </a:solidFill>
                <a:sym typeface="Wingdings" panose="05000000000000000000" pitchFamily="2" charset="2"/>
              </a:rPr>
              <a:t>– neuradno prošnjo.</a:t>
            </a:r>
          </a:p>
          <a:p>
            <a:br>
              <a:rPr lang="sl-SI" dirty="0">
                <a:solidFill>
                  <a:schemeClr val="bg2">
                    <a:lumMod val="25000"/>
                  </a:schemeClr>
                </a:solidFill>
                <a:sym typeface="Wingdings" panose="05000000000000000000" pitchFamily="2" charset="2"/>
              </a:rPr>
            </a:br>
            <a:r>
              <a:rPr lang="sl-SI" dirty="0">
                <a:solidFill>
                  <a:schemeClr val="accent1"/>
                </a:solidFill>
              </a:rPr>
              <a:t>  </a:t>
            </a:r>
          </a:p>
        </p:txBody>
      </p:sp>
      <p:sp>
        <p:nvSpPr>
          <p:cNvPr id="12" name="Pravokotnik 11">
            <a:extLst>
              <a:ext uri="{FF2B5EF4-FFF2-40B4-BE49-F238E27FC236}">
                <a16:creationId xmlns:a16="http://schemas.microsoft.com/office/drawing/2014/main" id="{D5A543B3-C8F7-4029-9049-EB074A6686F7}"/>
              </a:ext>
            </a:extLst>
          </p:cNvPr>
          <p:cNvSpPr/>
          <p:nvPr/>
        </p:nvSpPr>
        <p:spPr>
          <a:xfrm>
            <a:off x="190491" y="4090298"/>
            <a:ext cx="5807109" cy="276967"/>
          </a:xfrm>
          <a:prstGeom prst="rect">
            <a:avLst/>
          </a:prstGeom>
          <a:solidFill>
            <a:schemeClr val="bg1">
              <a:lumMod val="7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600" b="1" dirty="0">
                <a:solidFill>
                  <a:schemeClr val="tx1">
                    <a:lumMod val="85000"/>
                    <a:lumOff val="15000"/>
                  </a:schemeClr>
                </a:solidFill>
              </a:rPr>
              <a:t>URADNA PROŠNJA </a:t>
            </a:r>
            <a:endParaRPr lang="sl-SI" sz="1600" dirty="0">
              <a:solidFill>
                <a:schemeClr val="tx1">
                  <a:lumMod val="85000"/>
                  <a:lumOff val="15000"/>
                </a:schemeClr>
              </a:solidFill>
            </a:endParaRPr>
          </a:p>
        </p:txBody>
      </p:sp>
      <p:sp>
        <p:nvSpPr>
          <p:cNvPr id="13" name="Pravokotnik 12">
            <a:extLst>
              <a:ext uri="{FF2B5EF4-FFF2-40B4-BE49-F238E27FC236}">
                <a16:creationId xmlns:a16="http://schemas.microsoft.com/office/drawing/2014/main" id="{3E3EE6EF-5FD9-4818-9D29-E60F2A12CD7C}"/>
              </a:ext>
            </a:extLst>
          </p:cNvPr>
          <p:cNvSpPr/>
          <p:nvPr/>
        </p:nvSpPr>
        <p:spPr>
          <a:xfrm>
            <a:off x="6096000" y="4090298"/>
            <a:ext cx="5807109" cy="276967"/>
          </a:xfrm>
          <a:prstGeom prst="rect">
            <a:avLst/>
          </a:prstGeom>
          <a:solidFill>
            <a:schemeClr val="bg1">
              <a:lumMod val="7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600" b="1" dirty="0">
                <a:solidFill>
                  <a:schemeClr val="tx1">
                    <a:lumMod val="85000"/>
                    <a:lumOff val="15000"/>
                  </a:schemeClr>
                </a:solidFill>
              </a:rPr>
              <a:t>NEURADNA PROŠNJA </a:t>
            </a:r>
            <a:endParaRPr lang="sl-SI" sz="1600" dirty="0">
              <a:solidFill>
                <a:schemeClr val="tx1">
                  <a:lumMod val="85000"/>
                  <a:lumOff val="15000"/>
                </a:schemeClr>
              </a:solidFill>
            </a:endParaRPr>
          </a:p>
        </p:txBody>
      </p:sp>
      <p:sp>
        <p:nvSpPr>
          <p:cNvPr id="14" name="PoljeZBesedilom 13">
            <a:extLst>
              <a:ext uri="{FF2B5EF4-FFF2-40B4-BE49-F238E27FC236}">
                <a16:creationId xmlns:a16="http://schemas.microsoft.com/office/drawing/2014/main" id="{D66995F4-FBCC-4E2C-87A1-E50A598F8EA9}"/>
              </a:ext>
            </a:extLst>
          </p:cNvPr>
          <p:cNvSpPr txBox="1"/>
          <p:nvPr/>
        </p:nvSpPr>
        <p:spPr>
          <a:xfrm>
            <a:off x="190489" y="4373144"/>
            <a:ext cx="5807111" cy="1477328"/>
          </a:xfrm>
          <a:prstGeom prst="rect">
            <a:avLst/>
          </a:prstGeom>
          <a:noFill/>
          <a:ln>
            <a:solidFill>
              <a:schemeClr val="tx1">
                <a:lumMod val="85000"/>
                <a:lumOff val="15000"/>
              </a:schemeClr>
            </a:solidFill>
          </a:ln>
        </p:spPr>
        <p:txBody>
          <a:bodyPr wrap="square" rtlCol="0">
            <a:spAutoFit/>
          </a:bodyPr>
          <a:lstStyle/>
          <a:p>
            <a:r>
              <a:rPr lang="sl-SI" dirty="0">
                <a:solidFill>
                  <a:schemeClr val="bg2">
                    <a:lumMod val="25000"/>
                  </a:schemeClr>
                </a:solidFill>
              </a:rPr>
              <a:t>Napišemo jo, kadar prosimo za kaj (odgovorno) osebo, s katero smo </a:t>
            </a:r>
            <a:r>
              <a:rPr lang="sl-SI" b="1" dirty="0">
                <a:solidFill>
                  <a:schemeClr val="bg2">
                    <a:lumMod val="25000"/>
                  </a:schemeClr>
                </a:solidFill>
              </a:rPr>
              <a:t>v neenakovrednem družbenem položaju</a:t>
            </a:r>
            <a:r>
              <a:rPr lang="sl-SI" dirty="0">
                <a:solidFill>
                  <a:schemeClr val="bg2">
                    <a:lumMod val="25000"/>
                  </a:schemeClr>
                </a:solidFill>
              </a:rPr>
              <a:t>. Uradna prošnja je objektivno besedilo. </a:t>
            </a:r>
          </a:p>
          <a:p>
            <a:pPr algn="just"/>
            <a:endParaRPr lang="sl-SI" dirty="0">
              <a:solidFill>
                <a:schemeClr val="bg2">
                  <a:lumMod val="25000"/>
                </a:schemeClr>
              </a:solidFill>
            </a:endParaRPr>
          </a:p>
          <a:p>
            <a:pPr algn="just"/>
            <a:r>
              <a:rPr lang="sl-SI" dirty="0">
                <a:solidFill>
                  <a:schemeClr val="bg2">
                    <a:lumMod val="25000"/>
                  </a:schemeClr>
                </a:solidFill>
              </a:rPr>
              <a:t>Uradna prošnja ima značilno obliko uradnega pisma. </a:t>
            </a:r>
          </a:p>
        </p:txBody>
      </p:sp>
      <p:sp>
        <p:nvSpPr>
          <p:cNvPr id="15" name="PoljeZBesedilom 14">
            <a:extLst>
              <a:ext uri="{FF2B5EF4-FFF2-40B4-BE49-F238E27FC236}">
                <a16:creationId xmlns:a16="http://schemas.microsoft.com/office/drawing/2014/main" id="{E073E029-1849-4AB0-A0CB-98BCFF9C27CD}"/>
              </a:ext>
            </a:extLst>
          </p:cNvPr>
          <p:cNvSpPr txBox="1"/>
          <p:nvPr/>
        </p:nvSpPr>
        <p:spPr>
          <a:xfrm>
            <a:off x="6096000" y="4367265"/>
            <a:ext cx="5807111" cy="1477328"/>
          </a:xfrm>
          <a:prstGeom prst="rect">
            <a:avLst/>
          </a:prstGeom>
          <a:noFill/>
          <a:ln>
            <a:solidFill>
              <a:schemeClr val="tx1">
                <a:lumMod val="85000"/>
                <a:lumOff val="15000"/>
              </a:schemeClr>
            </a:solidFill>
          </a:ln>
        </p:spPr>
        <p:txBody>
          <a:bodyPr wrap="square" rtlCol="0">
            <a:spAutoFit/>
          </a:bodyPr>
          <a:lstStyle/>
          <a:p>
            <a:r>
              <a:rPr lang="sl-SI" dirty="0">
                <a:solidFill>
                  <a:schemeClr val="bg2">
                    <a:lumMod val="25000"/>
                  </a:schemeClr>
                </a:solidFill>
              </a:rPr>
              <a:t>Tvorimo jo, kadar za kaj prosimo osebo, s katero smo </a:t>
            </a:r>
            <a:r>
              <a:rPr lang="sl-SI" b="1" dirty="0">
                <a:solidFill>
                  <a:schemeClr val="bg2">
                    <a:lumMod val="25000"/>
                  </a:schemeClr>
                </a:solidFill>
              </a:rPr>
              <a:t>v enakovrednem družbenem položaju </a:t>
            </a:r>
            <a:r>
              <a:rPr lang="sl-SI" dirty="0">
                <a:solidFill>
                  <a:schemeClr val="bg2">
                    <a:lumMod val="25000"/>
                  </a:schemeClr>
                </a:solidFill>
              </a:rPr>
              <a:t>(družinski član, sorodnik, prijatelj). Najpogosteje jo izrečemo ustno. Neuradna prošnja je subjektivno besedilo. </a:t>
            </a:r>
          </a:p>
          <a:p>
            <a:pPr algn="just"/>
            <a:endParaRPr lang="sl-SI" dirty="0">
              <a:solidFill>
                <a:schemeClr val="bg2">
                  <a:lumMod val="25000"/>
                </a:schemeClr>
              </a:solidFill>
            </a:endParaRPr>
          </a:p>
        </p:txBody>
      </p:sp>
    </p:spTree>
    <p:extLst>
      <p:ext uri="{BB962C8B-B14F-4D97-AF65-F5344CB8AC3E}">
        <p14:creationId xmlns:p14="http://schemas.microsoft.com/office/powerpoint/2010/main" val="212636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3" name="Pravokotnik 2">
            <a:extLst>
              <a:ext uri="{FF2B5EF4-FFF2-40B4-BE49-F238E27FC236}">
                <a16:creationId xmlns:a16="http://schemas.microsoft.com/office/drawing/2014/main" id="{C622F544-9C64-48AF-9D1C-3C4FAF3D153C}"/>
              </a:ext>
            </a:extLst>
          </p:cNvPr>
          <p:cNvSpPr/>
          <p:nvPr/>
        </p:nvSpPr>
        <p:spPr>
          <a:xfrm>
            <a:off x="3680050" y="1272659"/>
            <a:ext cx="5346015" cy="400110"/>
          </a:xfrm>
          <a:prstGeom prst="rect">
            <a:avLst/>
          </a:prstGeom>
        </p:spPr>
        <p:txBody>
          <a:bodyPr wrap="none">
            <a:spAutoFit/>
          </a:bodyPr>
          <a:lstStyle/>
          <a:p>
            <a:r>
              <a:rPr lang="sl-SI" sz="2000" b="1" u="sng" dirty="0">
                <a:solidFill>
                  <a:schemeClr val="accent1"/>
                </a:solidFill>
              </a:rPr>
              <a:t>REŠEVANJE NALOG V DELOVNEM ZVEZKU, 2. DEL</a:t>
            </a:r>
          </a:p>
        </p:txBody>
      </p:sp>
      <p:pic>
        <p:nvPicPr>
          <p:cNvPr id="8" name="Grafika 7" descr="Odprta knjiga">
            <a:extLst>
              <a:ext uri="{FF2B5EF4-FFF2-40B4-BE49-F238E27FC236}">
                <a16:creationId xmlns:a16="http://schemas.microsoft.com/office/drawing/2014/main" id="{809030F2-6094-4670-BEF9-E660557E804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805488" y="1820376"/>
            <a:ext cx="876300" cy="876300"/>
          </a:xfrm>
          <a:prstGeom prst="rect">
            <a:avLst/>
          </a:prstGeom>
        </p:spPr>
      </p:pic>
      <p:sp>
        <p:nvSpPr>
          <p:cNvPr id="9" name="Pravokotnik 8">
            <a:extLst>
              <a:ext uri="{FF2B5EF4-FFF2-40B4-BE49-F238E27FC236}">
                <a16:creationId xmlns:a16="http://schemas.microsoft.com/office/drawing/2014/main" id="{E423B145-E7FB-4982-94F8-B1D2D58CCE18}"/>
              </a:ext>
            </a:extLst>
          </p:cNvPr>
          <p:cNvSpPr/>
          <p:nvPr/>
        </p:nvSpPr>
        <p:spPr>
          <a:xfrm>
            <a:off x="3453941" y="3006209"/>
            <a:ext cx="5572124" cy="1938992"/>
          </a:xfrm>
          <a:prstGeom prst="rect">
            <a:avLst/>
          </a:prstGeom>
        </p:spPr>
        <p:txBody>
          <a:bodyPr wrap="square">
            <a:spAutoFit/>
          </a:bodyPr>
          <a:lstStyle/>
          <a:p>
            <a:pPr algn="ctr"/>
            <a:r>
              <a:rPr lang="sl-SI" sz="2000" dirty="0">
                <a:solidFill>
                  <a:schemeClr val="tx1">
                    <a:lumMod val="75000"/>
                    <a:lumOff val="25000"/>
                  </a:schemeClr>
                </a:solidFill>
              </a:rPr>
              <a:t>Reši </a:t>
            </a:r>
            <a:r>
              <a:rPr lang="sl-SI" sz="2000" b="1" dirty="0">
                <a:solidFill>
                  <a:schemeClr val="tx1">
                    <a:lumMod val="75000"/>
                    <a:lumOff val="25000"/>
                  </a:schemeClr>
                </a:solidFill>
              </a:rPr>
              <a:t>od 3. do 5. naloge </a:t>
            </a:r>
            <a:r>
              <a:rPr lang="sl-SI" sz="2000" dirty="0">
                <a:solidFill>
                  <a:schemeClr val="tx1">
                    <a:lumMod val="75000"/>
                    <a:lumOff val="25000"/>
                  </a:schemeClr>
                </a:solidFill>
              </a:rPr>
              <a:t>v DZ na str. 54, 55.</a:t>
            </a:r>
          </a:p>
          <a:p>
            <a:pPr algn="ctr"/>
            <a:endParaRPr lang="sl-SI" sz="2000" dirty="0">
              <a:solidFill>
                <a:schemeClr val="tx1">
                  <a:lumMod val="75000"/>
                  <a:lumOff val="25000"/>
                </a:schemeClr>
              </a:solidFill>
            </a:endParaRPr>
          </a:p>
          <a:p>
            <a:pPr algn="ctr"/>
            <a:r>
              <a:rPr lang="sl-SI" sz="2000" u="sng" dirty="0">
                <a:solidFill>
                  <a:schemeClr val="tx1">
                    <a:lumMod val="75000"/>
                    <a:lumOff val="25000"/>
                  </a:schemeClr>
                </a:solidFill>
              </a:rPr>
              <a:t>Natančno</a:t>
            </a:r>
            <a:r>
              <a:rPr lang="sl-SI" sz="2000" dirty="0">
                <a:solidFill>
                  <a:schemeClr val="tx1">
                    <a:lumMod val="75000"/>
                    <a:lumOff val="25000"/>
                  </a:schemeClr>
                </a:solidFill>
              </a:rPr>
              <a:t> si oglej obliko uradne prošnje in razporeditev podatkov v njej. </a:t>
            </a:r>
          </a:p>
          <a:p>
            <a:pPr algn="ctr"/>
            <a:endParaRPr lang="sl-SI" sz="2000" dirty="0">
              <a:solidFill>
                <a:schemeClr val="tx1">
                  <a:lumMod val="75000"/>
                  <a:lumOff val="25000"/>
                </a:schemeClr>
              </a:solidFill>
            </a:endParaRPr>
          </a:p>
          <a:p>
            <a:pPr algn="ctr"/>
            <a:r>
              <a:rPr lang="sl-SI" sz="2000" dirty="0">
                <a:solidFill>
                  <a:schemeClr val="tx1">
                    <a:lumMod val="75000"/>
                    <a:lumOff val="25000"/>
                  </a:schemeClr>
                </a:solidFill>
              </a:rPr>
              <a:t>Reši še </a:t>
            </a:r>
            <a:r>
              <a:rPr lang="sl-SI" sz="2000" b="1" dirty="0">
                <a:solidFill>
                  <a:schemeClr val="tx1">
                    <a:lumMod val="75000"/>
                    <a:lumOff val="25000"/>
                  </a:schemeClr>
                </a:solidFill>
              </a:rPr>
              <a:t>7. in 8. nalogo </a:t>
            </a:r>
            <a:r>
              <a:rPr lang="sl-SI" sz="2000" dirty="0">
                <a:solidFill>
                  <a:schemeClr val="tx1">
                    <a:lumMod val="75000"/>
                    <a:lumOff val="25000"/>
                  </a:schemeClr>
                </a:solidFill>
              </a:rPr>
              <a:t>v DZ na str. 55.</a:t>
            </a:r>
          </a:p>
        </p:txBody>
      </p:sp>
      <p:sp>
        <p:nvSpPr>
          <p:cNvPr id="10" name="Pravokotnik 9">
            <a:extLst>
              <a:ext uri="{FF2B5EF4-FFF2-40B4-BE49-F238E27FC236}">
                <a16:creationId xmlns:a16="http://schemas.microsoft.com/office/drawing/2014/main" id="{54D2C394-646B-46B3-AABE-010DF3C79F69}"/>
              </a:ext>
            </a:extLst>
          </p:cNvPr>
          <p:cNvSpPr/>
          <p:nvPr/>
        </p:nvSpPr>
        <p:spPr>
          <a:xfrm>
            <a:off x="0" y="0"/>
            <a:ext cx="24765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11" name="Pravokotnik 10">
            <a:extLst>
              <a:ext uri="{FF2B5EF4-FFF2-40B4-BE49-F238E27FC236}">
                <a16:creationId xmlns:a16="http://schemas.microsoft.com/office/drawing/2014/main" id="{610DD453-6375-4B7B-BA95-81508C56019F}"/>
              </a:ext>
            </a:extLst>
          </p:cNvPr>
          <p:cNvSpPr/>
          <p:nvPr/>
        </p:nvSpPr>
        <p:spPr>
          <a:xfrm>
            <a:off x="11963401" y="0"/>
            <a:ext cx="24765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p>
        </p:txBody>
      </p:sp>
    </p:spTree>
    <p:extLst>
      <p:ext uri="{BB962C8B-B14F-4D97-AF65-F5344CB8AC3E}">
        <p14:creationId xmlns:p14="http://schemas.microsoft.com/office/powerpoint/2010/main" val="123579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PoljeZBesedilom 1">
            <a:extLst>
              <a:ext uri="{FF2B5EF4-FFF2-40B4-BE49-F238E27FC236}">
                <a16:creationId xmlns:a16="http://schemas.microsoft.com/office/drawing/2014/main" id="{7CEF18E6-1AC0-4ADE-9CCF-C3C102AED445}"/>
              </a:ext>
            </a:extLst>
          </p:cNvPr>
          <p:cNvSpPr txBox="1"/>
          <p:nvPr/>
        </p:nvSpPr>
        <p:spPr>
          <a:xfrm>
            <a:off x="4152900" y="1211996"/>
            <a:ext cx="4295774" cy="1600438"/>
          </a:xfrm>
          <a:prstGeom prst="rect">
            <a:avLst/>
          </a:prstGeom>
          <a:noFill/>
        </p:spPr>
        <p:txBody>
          <a:bodyPr wrap="square" rtlCol="0">
            <a:spAutoFit/>
          </a:bodyPr>
          <a:lstStyle/>
          <a:p>
            <a:pPr algn="ctr"/>
            <a:r>
              <a:rPr lang="sl-SI" b="1" u="sng" dirty="0">
                <a:solidFill>
                  <a:schemeClr val="tx1">
                    <a:lumMod val="75000"/>
                    <a:lumOff val="25000"/>
                  </a:schemeClr>
                </a:solidFill>
              </a:rPr>
              <a:t>ZAPIS V ZVEZEK</a:t>
            </a:r>
          </a:p>
          <a:p>
            <a:pPr algn="ctr"/>
            <a:r>
              <a:rPr lang="sl-SI" sz="2800" dirty="0">
                <a:solidFill>
                  <a:schemeClr val="tx1">
                    <a:lumMod val="75000"/>
                    <a:lumOff val="25000"/>
                  </a:schemeClr>
                </a:solidFill>
                <a:sym typeface="Wingdings" panose="05000000000000000000" pitchFamily="2" charset="2"/>
              </a:rPr>
              <a:t></a:t>
            </a:r>
          </a:p>
          <a:p>
            <a:pPr algn="ctr"/>
            <a:r>
              <a:rPr lang="sl-SI" sz="2400" b="1" dirty="0">
                <a:solidFill>
                  <a:schemeClr val="accent1"/>
                </a:solidFill>
                <a:sym typeface="Wingdings" panose="05000000000000000000" pitchFamily="2" charset="2"/>
              </a:rPr>
              <a:t>ZGRADBA URADNE PROŠNJE </a:t>
            </a:r>
          </a:p>
          <a:p>
            <a:endParaRPr lang="sl-SI" sz="2800" dirty="0">
              <a:solidFill>
                <a:schemeClr val="tx1">
                  <a:lumMod val="75000"/>
                  <a:lumOff val="25000"/>
                </a:schemeClr>
              </a:solidFill>
            </a:endParaRPr>
          </a:p>
        </p:txBody>
      </p:sp>
      <p:sp>
        <p:nvSpPr>
          <p:cNvPr id="9" name="PoljeZBesedilom 8">
            <a:extLst>
              <a:ext uri="{FF2B5EF4-FFF2-40B4-BE49-F238E27FC236}">
                <a16:creationId xmlns:a16="http://schemas.microsoft.com/office/drawing/2014/main" id="{DD5AFA55-7C70-4376-B550-EAEDB4F17108}"/>
              </a:ext>
            </a:extLst>
          </p:cNvPr>
          <p:cNvSpPr txBox="1"/>
          <p:nvPr/>
        </p:nvSpPr>
        <p:spPr>
          <a:xfrm>
            <a:off x="2924175" y="2767368"/>
            <a:ext cx="6581775" cy="1477328"/>
          </a:xfrm>
          <a:prstGeom prst="rect">
            <a:avLst/>
          </a:prstGeom>
          <a:noFill/>
        </p:spPr>
        <p:txBody>
          <a:bodyPr wrap="square" rtlCol="0">
            <a:spAutoFit/>
          </a:bodyPr>
          <a:lstStyle/>
          <a:p>
            <a:pPr algn="ctr"/>
            <a:r>
              <a:rPr lang="sl-SI" dirty="0">
                <a:solidFill>
                  <a:schemeClr val="tx1">
                    <a:lumMod val="85000"/>
                    <a:lumOff val="15000"/>
                  </a:schemeClr>
                </a:solidFill>
              </a:rPr>
              <a:t>Ponovno si </a:t>
            </a:r>
            <a:r>
              <a:rPr lang="sl-SI" b="1" dirty="0">
                <a:solidFill>
                  <a:schemeClr val="tx1">
                    <a:lumMod val="85000"/>
                    <a:lumOff val="15000"/>
                  </a:schemeClr>
                </a:solidFill>
              </a:rPr>
              <a:t>zelo natančno </a:t>
            </a:r>
            <a:r>
              <a:rPr lang="sl-SI" dirty="0">
                <a:solidFill>
                  <a:schemeClr val="tx1">
                    <a:lumMod val="85000"/>
                    <a:lumOff val="15000"/>
                  </a:schemeClr>
                </a:solidFill>
              </a:rPr>
              <a:t>oglej zgradbo uradne prošnje </a:t>
            </a:r>
            <a:br>
              <a:rPr lang="sl-SI" dirty="0">
                <a:solidFill>
                  <a:schemeClr val="tx1">
                    <a:lumMod val="85000"/>
                    <a:lumOff val="15000"/>
                  </a:schemeClr>
                </a:solidFill>
              </a:rPr>
            </a:br>
            <a:r>
              <a:rPr lang="sl-SI" dirty="0">
                <a:solidFill>
                  <a:schemeClr val="tx1">
                    <a:lumMod val="85000"/>
                    <a:lumOff val="15000"/>
                  </a:schemeClr>
                </a:solidFill>
              </a:rPr>
              <a:t>(3. naloga, DZ, 2. del, str. 54).</a:t>
            </a:r>
          </a:p>
          <a:p>
            <a:pPr algn="ctr"/>
            <a:br>
              <a:rPr lang="sl-SI" dirty="0">
                <a:solidFill>
                  <a:schemeClr val="tx1">
                    <a:lumMod val="85000"/>
                    <a:lumOff val="15000"/>
                  </a:schemeClr>
                </a:solidFill>
              </a:rPr>
            </a:br>
            <a:r>
              <a:rPr lang="sl-SI" dirty="0">
                <a:solidFill>
                  <a:schemeClr val="tx1">
                    <a:lumMod val="85000"/>
                    <a:lumOff val="15000"/>
                  </a:schemeClr>
                </a:solidFill>
              </a:rPr>
              <a:t>V zvezek </a:t>
            </a:r>
            <a:r>
              <a:rPr lang="sl-SI" b="1" dirty="0">
                <a:solidFill>
                  <a:schemeClr val="tx1">
                    <a:lumMod val="85000"/>
                    <a:lumOff val="15000"/>
                  </a:schemeClr>
                </a:solidFill>
              </a:rPr>
              <a:t>vzorno prepiši </a:t>
            </a:r>
            <a:r>
              <a:rPr lang="sl-SI" dirty="0">
                <a:solidFill>
                  <a:schemeClr val="tx1">
                    <a:lumMod val="85000"/>
                    <a:lumOff val="15000"/>
                  </a:schemeClr>
                </a:solidFill>
              </a:rPr>
              <a:t>zgradbo prošnje, ki jo najdeš na naslednji prosojnici (v celoti jo prepiši na eno A4-stran v zvezku). </a:t>
            </a:r>
          </a:p>
        </p:txBody>
      </p:sp>
      <p:sp>
        <p:nvSpPr>
          <p:cNvPr id="11" name="Pravokotnik 10">
            <a:extLst>
              <a:ext uri="{FF2B5EF4-FFF2-40B4-BE49-F238E27FC236}">
                <a16:creationId xmlns:a16="http://schemas.microsoft.com/office/drawing/2014/main" id="{66A74075-9E84-4774-BA50-97BAFCDE86F9}"/>
              </a:ext>
            </a:extLst>
          </p:cNvPr>
          <p:cNvSpPr/>
          <p:nvPr/>
        </p:nvSpPr>
        <p:spPr>
          <a:xfrm>
            <a:off x="11963401" y="0"/>
            <a:ext cx="24765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p>
        </p:txBody>
      </p:sp>
      <p:sp>
        <p:nvSpPr>
          <p:cNvPr id="12" name="Pravokotnik 11">
            <a:extLst>
              <a:ext uri="{FF2B5EF4-FFF2-40B4-BE49-F238E27FC236}">
                <a16:creationId xmlns:a16="http://schemas.microsoft.com/office/drawing/2014/main" id="{61E3ECA6-2B8F-400D-95D7-B4E16A651CCF}"/>
              </a:ext>
            </a:extLst>
          </p:cNvPr>
          <p:cNvSpPr/>
          <p:nvPr/>
        </p:nvSpPr>
        <p:spPr>
          <a:xfrm>
            <a:off x="0" y="-4407"/>
            <a:ext cx="24765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p>
        </p:txBody>
      </p:sp>
    </p:spTree>
    <p:extLst>
      <p:ext uri="{BB962C8B-B14F-4D97-AF65-F5344CB8AC3E}">
        <p14:creationId xmlns:p14="http://schemas.microsoft.com/office/powerpoint/2010/main" val="1802462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3" name="PoljeZBesedilom 2">
            <a:extLst>
              <a:ext uri="{FF2B5EF4-FFF2-40B4-BE49-F238E27FC236}">
                <a16:creationId xmlns:a16="http://schemas.microsoft.com/office/drawing/2014/main" id="{75CC4350-6A02-4C69-97A3-043171BD71E1}"/>
              </a:ext>
            </a:extLst>
          </p:cNvPr>
          <p:cNvSpPr txBox="1"/>
          <p:nvPr/>
        </p:nvSpPr>
        <p:spPr>
          <a:xfrm>
            <a:off x="3395661" y="-1183"/>
            <a:ext cx="5400675" cy="6858000"/>
          </a:xfrm>
          <a:prstGeom prst="rect">
            <a:avLst/>
          </a:prstGeom>
          <a:ln w="3175">
            <a:noFill/>
          </a:ln>
        </p:spPr>
        <p:style>
          <a:lnRef idx="2">
            <a:schemeClr val="dk1"/>
          </a:lnRef>
          <a:fillRef idx="1">
            <a:schemeClr val="lt1"/>
          </a:fillRef>
          <a:effectRef idx="0">
            <a:schemeClr val="dk1"/>
          </a:effectRef>
          <a:fontRef idx="minor">
            <a:schemeClr val="dk1"/>
          </a:fontRef>
        </p:style>
        <p:txBody>
          <a:bodyPr wrap="square" rtlCol="0">
            <a:spAutoFit/>
          </a:bodyPr>
          <a:lstStyle/>
          <a:p>
            <a:endParaRPr lang="sl-SI" dirty="0"/>
          </a:p>
        </p:txBody>
      </p:sp>
      <p:sp>
        <p:nvSpPr>
          <p:cNvPr id="4" name="PoljeZBesedilom 3">
            <a:extLst>
              <a:ext uri="{FF2B5EF4-FFF2-40B4-BE49-F238E27FC236}">
                <a16:creationId xmlns:a16="http://schemas.microsoft.com/office/drawing/2014/main" id="{782D01CD-CE03-4CE1-9398-0150222CE33E}"/>
              </a:ext>
            </a:extLst>
          </p:cNvPr>
          <p:cNvSpPr txBox="1"/>
          <p:nvPr/>
        </p:nvSpPr>
        <p:spPr>
          <a:xfrm>
            <a:off x="3638549" y="303038"/>
            <a:ext cx="1895476" cy="769441"/>
          </a:xfrm>
          <a:prstGeom prst="rect">
            <a:avLst/>
          </a:prstGeom>
          <a:noFill/>
          <a:ln>
            <a:solidFill>
              <a:schemeClr val="tx1">
                <a:lumMod val="75000"/>
                <a:lumOff val="25000"/>
              </a:schemeClr>
            </a:solidFill>
          </a:ln>
        </p:spPr>
        <p:txBody>
          <a:bodyPr wrap="square" rtlCol="0">
            <a:spAutoFit/>
          </a:bodyPr>
          <a:lstStyle/>
          <a:p>
            <a:r>
              <a:rPr lang="sl-SI" sz="1100" dirty="0">
                <a:solidFill>
                  <a:schemeClr val="tx1">
                    <a:lumMod val="75000"/>
                    <a:lumOff val="25000"/>
                  </a:schemeClr>
                </a:solidFill>
                <a:latin typeface="+mj-lt"/>
              </a:rPr>
              <a:t>Ime in priimek sporočevalca Naslov </a:t>
            </a:r>
          </a:p>
          <a:p>
            <a:r>
              <a:rPr lang="sl-SI" sz="1100" dirty="0">
                <a:solidFill>
                  <a:schemeClr val="tx1">
                    <a:lumMod val="75000"/>
                    <a:lumOff val="25000"/>
                  </a:schemeClr>
                </a:solidFill>
                <a:latin typeface="+mj-lt"/>
              </a:rPr>
              <a:t>(Telefonska številka) </a:t>
            </a:r>
          </a:p>
          <a:p>
            <a:r>
              <a:rPr lang="sl-SI" sz="1100" dirty="0">
                <a:solidFill>
                  <a:schemeClr val="tx1">
                    <a:lumMod val="75000"/>
                    <a:lumOff val="25000"/>
                  </a:schemeClr>
                </a:solidFill>
                <a:latin typeface="+mj-lt"/>
              </a:rPr>
              <a:t>(E-naslov)</a:t>
            </a:r>
          </a:p>
        </p:txBody>
      </p:sp>
      <p:sp>
        <p:nvSpPr>
          <p:cNvPr id="5" name="PoljeZBesedilom 4">
            <a:extLst>
              <a:ext uri="{FF2B5EF4-FFF2-40B4-BE49-F238E27FC236}">
                <a16:creationId xmlns:a16="http://schemas.microsoft.com/office/drawing/2014/main" id="{4957EA2A-2A69-4072-804B-ECFCA850CF38}"/>
              </a:ext>
            </a:extLst>
          </p:cNvPr>
          <p:cNvSpPr txBox="1"/>
          <p:nvPr/>
        </p:nvSpPr>
        <p:spPr>
          <a:xfrm>
            <a:off x="6995640" y="816206"/>
            <a:ext cx="1524000" cy="261610"/>
          </a:xfrm>
          <a:prstGeom prst="rect">
            <a:avLst/>
          </a:prstGeom>
          <a:noFill/>
          <a:ln>
            <a:solidFill>
              <a:schemeClr val="tx1">
                <a:lumMod val="75000"/>
                <a:lumOff val="25000"/>
              </a:schemeClr>
            </a:solidFill>
          </a:ln>
        </p:spPr>
        <p:txBody>
          <a:bodyPr wrap="square" rtlCol="0">
            <a:spAutoFit/>
          </a:bodyPr>
          <a:lstStyle/>
          <a:p>
            <a:r>
              <a:rPr lang="sl-SI" sz="1100" dirty="0">
                <a:solidFill>
                  <a:schemeClr val="tx1">
                    <a:lumMod val="75000"/>
                    <a:lumOff val="25000"/>
                  </a:schemeClr>
                </a:solidFill>
                <a:latin typeface="+mj-lt"/>
              </a:rPr>
              <a:t>Kraj, datum pisanja </a:t>
            </a:r>
          </a:p>
        </p:txBody>
      </p:sp>
      <p:sp>
        <p:nvSpPr>
          <p:cNvPr id="6" name="PoljeZBesedilom 5">
            <a:extLst>
              <a:ext uri="{FF2B5EF4-FFF2-40B4-BE49-F238E27FC236}">
                <a16:creationId xmlns:a16="http://schemas.microsoft.com/office/drawing/2014/main" id="{85E4A113-3F35-4FED-9D91-8EE8F6DF40BF}"/>
              </a:ext>
            </a:extLst>
          </p:cNvPr>
          <p:cNvSpPr txBox="1"/>
          <p:nvPr/>
        </p:nvSpPr>
        <p:spPr>
          <a:xfrm>
            <a:off x="3629021" y="1179358"/>
            <a:ext cx="1895475" cy="600164"/>
          </a:xfrm>
          <a:prstGeom prst="rect">
            <a:avLst/>
          </a:prstGeom>
          <a:noFill/>
          <a:ln>
            <a:solidFill>
              <a:schemeClr val="tx1">
                <a:lumMod val="75000"/>
                <a:lumOff val="25000"/>
              </a:schemeClr>
            </a:solidFill>
          </a:ln>
        </p:spPr>
        <p:txBody>
          <a:bodyPr wrap="square" rtlCol="0">
            <a:spAutoFit/>
          </a:bodyPr>
          <a:lstStyle/>
          <a:p>
            <a:r>
              <a:rPr lang="sl-SI" sz="1100" dirty="0">
                <a:solidFill>
                  <a:schemeClr val="tx1">
                    <a:lumMod val="75000"/>
                    <a:lumOff val="25000"/>
                  </a:schemeClr>
                </a:solidFill>
                <a:latin typeface="+mj-lt"/>
              </a:rPr>
              <a:t>Ime in priimek naslovnika (ali ime ustanove, društva …) Naslov</a:t>
            </a:r>
          </a:p>
        </p:txBody>
      </p:sp>
      <p:sp>
        <p:nvSpPr>
          <p:cNvPr id="7" name="PoljeZBesedilom 6">
            <a:extLst>
              <a:ext uri="{FF2B5EF4-FFF2-40B4-BE49-F238E27FC236}">
                <a16:creationId xmlns:a16="http://schemas.microsoft.com/office/drawing/2014/main" id="{649C5331-B715-4D51-90C9-1138E328A93B}"/>
              </a:ext>
            </a:extLst>
          </p:cNvPr>
          <p:cNvSpPr txBox="1"/>
          <p:nvPr/>
        </p:nvSpPr>
        <p:spPr>
          <a:xfrm>
            <a:off x="3629020" y="2021819"/>
            <a:ext cx="2457453" cy="261610"/>
          </a:xfrm>
          <a:prstGeom prst="rect">
            <a:avLst/>
          </a:prstGeom>
          <a:noFill/>
          <a:ln>
            <a:solidFill>
              <a:schemeClr val="tx1">
                <a:lumMod val="75000"/>
                <a:lumOff val="25000"/>
              </a:schemeClr>
            </a:solidFill>
          </a:ln>
        </p:spPr>
        <p:txBody>
          <a:bodyPr wrap="square" rtlCol="0">
            <a:spAutoFit/>
          </a:bodyPr>
          <a:lstStyle/>
          <a:p>
            <a:r>
              <a:rPr lang="sl-SI" sz="1100" dirty="0">
                <a:solidFill>
                  <a:schemeClr val="tx1">
                    <a:lumMod val="75000"/>
                    <a:lumOff val="25000"/>
                  </a:schemeClr>
                </a:solidFill>
                <a:latin typeface="+mj-lt"/>
              </a:rPr>
              <a:t>Prošnja za … </a:t>
            </a:r>
          </a:p>
        </p:txBody>
      </p:sp>
      <p:sp>
        <p:nvSpPr>
          <p:cNvPr id="8" name="PoljeZBesedilom 7">
            <a:extLst>
              <a:ext uri="{FF2B5EF4-FFF2-40B4-BE49-F238E27FC236}">
                <a16:creationId xmlns:a16="http://schemas.microsoft.com/office/drawing/2014/main" id="{3420FACB-FF60-46DC-B238-909F1BA91A47}"/>
              </a:ext>
            </a:extLst>
          </p:cNvPr>
          <p:cNvSpPr txBox="1"/>
          <p:nvPr/>
        </p:nvSpPr>
        <p:spPr>
          <a:xfrm>
            <a:off x="3620185" y="2412065"/>
            <a:ext cx="2457453" cy="261610"/>
          </a:xfrm>
          <a:prstGeom prst="rect">
            <a:avLst/>
          </a:prstGeom>
          <a:noFill/>
          <a:ln>
            <a:solidFill>
              <a:schemeClr val="tx1">
                <a:lumMod val="75000"/>
                <a:lumOff val="25000"/>
              </a:schemeClr>
            </a:solidFill>
          </a:ln>
        </p:spPr>
        <p:txBody>
          <a:bodyPr wrap="square" rtlCol="0">
            <a:spAutoFit/>
          </a:bodyPr>
          <a:lstStyle/>
          <a:p>
            <a:r>
              <a:rPr lang="sl-SI" sz="1100" dirty="0">
                <a:solidFill>
                  <a:schemeClr val="tx1">
                    <a:lumMod val="75000"/>
                    <a:lumOff val="25000"/>
                  </a:schemeClr>
                </a:solidFill>
                <a:latin typeface="+mj-lt"/>
              </a:rPr>
              <a:t>Uradni nagovor!/, </a:t>
            </a:r>
          </a:p>
        </p:txBody>
      </p:sp>
      <p:sp>
        <p:nvSpPr>
          <p:cNvPr id="9" name="PoljeZBesedilom 8">
            <a:extLst>
              <a:ext uri="{FF2B5EF4-FFF2-40B4-BE49-F238E27FC236}">
                <a16:creationId xmlns:a16="http://schemas.microsoft.com/office/drawing/2014/main" id="{48461B26-D03D-4224-9A21-77D4D0A9EDFC}"/>
              </a:ext>
            </a:extLst>
          </p:cNvPr>
          <p:cNvSpPr txBox="1"/>
          <p:nvPr/>
        </p:nvSpPr>
        <p:spPr>
          <a:xfrm>
            <a:off x="3610662" y="2852860"/>
            <a:ext cx="4933952" cy="1954381"/>
          </a:xfrm>
          <a:prstGeom prst="rect">
            <a:avLst/>
          </a:prstGeom>
          <a:noFill/>
          <a:ln>
            <a:solidFill>
              <a:schemeClr val="tx1">
                <a:lumMod val="75000"/>
                <a:lumOff val="25000"/>
              </a:schemeClr>
            </a:solidFill>
          </a:ln>
        </p:spPr>
        <p:txBody>
          <a:bodyPr wrap="square" rtlCol="0">
            <a:spAutoFit/>
          </a:bodyPr>
          <a:lstStyle/>
          <a:p>
            <a:r>
              <a:rPr lang="sl-SI" sz="1100" b="1" dirty="0">
                <a:solidFill>
                  <a:schemeClr val="tx1">
                    <a:lumMod val="75000"/>
                    <a:lumOff val="25000"/>
                  </a:schemeClr>
                </a:solidFill>
                <a:latin typeface="+mj-lt"/>
              </a:rPr>
              <a:t>V/vsebina prošnje.</a:t>
            </a:r>
          </a:p>
          <a:p>
            <a:endParaRPr lang="sl-SI" sz="1100" dirty="0">
              <a:solidFill>
                <a:schemeClr val="tx1">
                  <a:lumMod val="75000"/>
                  <a:lumOff val="25000"/>
                </a:schemeClr>
              </a:solidFill>
              <a:latin typeface="+mj-lt"/>
            </a:endParaRPr>
          </a:p>
          <a:p>
            <a:r>
              <a:rPr lang="sl-SI" sz="1100" dirty="0">
                <a:solidFill>
                  <a:schemeClr val="tx1">
                    <a:lumMod val="75000"/>
                    <a:lumOff val="25000"/>
                  </a:schemeClr>
                </a:solidFill>
                <a:latin typeface="+mj-lt"/>
              </a:rPr>
              <a:t>Sporočevalčev namen izrazimo neposredno (</a:t>
            </a:r>
            <a:r>
              <a:rPr lang="sl-SI" sz="1100" i="1" dirty="0">
                <a:solidFill>
                  <a:schemeClr val="tx1">
                    <a:lumMod val="75000"/>
                    <a:lumOff val="25000"/>
                  </a:schemeClr>
                </a:solidFill>
                <a:latin typeface="+mj-lt"/>
              </a:rPr>
              <a:t>Prosim … / Pošiljam vam prošnjo </a:t>
            </a:r>
            <a:r>
              <a:rPr lang="sl-SI" sz="1100" dirty="0">
                <a:solidFill>
                  <a:schemeClr val="tx1">
                    <a:lumMod val="75000"/>
                    <a:lumOff val="25000"/>
                  </a:schemeClr>
                </a:solidFill>
                <a:latin typeface="+mj-lt"/>
              </a:rPr>
              <a:t>…).</a:t>
            </a:r>
          </a:p>
          <a:p>
            <a:pPr algn="just"/>
            <a:r>
              <a:rPr lang="sl-SI" sz="1100" dirty="0">
                <a:solidFill>
                  <a:schemeClr val="tx1">
                    <a:lumMod val="75000"/>
                    <a:lumOff val="25000"/>
                  </a:schemeClr>
                </a:solidFill>
                <a:latin typeface="+mj-lt"/>
              </a:rPr>
              <a:t>Svojo prošnjo utemeljimo – v besedilo vključimo tiste podatke, za katere menimo, da so pomembni za ugodno rešitev prošnje (</a:t>
            </a:r>
            <a:r>
              <a:rPr lang="sl-SI" sz="1100" i="1" dirty="0">
                <a:solidFill>
                  <a:schemeClr val="tx1">
                    <a:lumMod val="75000"/>
                    <a:lumOff val="25000"/>
                  </a:schemeClr>
                </a:solidFill>
                <a:latin typeface="+mj-lt"/>
              </a:rPr>
              <a:t>npr. če prosimo za sprejem v dijaški dom, vključimo podatke o oddaljenosti, o socialnem statusu; če prosimo za status športnika, vključimo podatke o uspehih, o številu treningov in tekem ipd</a:t>
            </a:r>
            <a:r>
              <a:rPr lang="sl-SI" sz="1100" dirty="0">
                <a:solidFill>
                  <a:schemeClr val="tx1">
                    <a:lumMod val="75000"/>
                    <a:lumOff val="25000"/>
                  </a:schemeClr>
                </a:solidFill>
                <a:latin typeface="+mj-lt"/>
              </a:rPr>
              <a:t>.).  </a:t>
            </a:r>
          </a:p>
          <a:p>
            <a:pPr algn="just"/>
            <a:br>
              <a:rPr lang="sl-SI" sz="1100" dirty="0">
                <a:solidFill>
                  <a:schemeClr val="tx1">
                    <a:lumMod val="75000"/>
                    <a:lumOff val="25000"/>
                  </a:schemeClr>
                </a:solidFill>
                <a:latin typeface="+mj-lt"/>
              </a:rPr>
            </a:br>
            <a:r>
              <a:rPr lang="sl-SI" sz="1100" dirty="0">
                <a:solidFill>
                  <a:schemeClr val="tx1">
                    <a:lumMod val="75000"/>
                    <a:lumOff val="25000"/>
                  </a:schemeClr>
                </a:solidFill>
                <a:latin typeface="+mj-lt"/>
              </a:rPr>
              <a:t>Pri pisanju smo prepričljivi in učinkoviti. Navajamo le dejstva, preverljive podatke. Vsebino smiselno členimo na odstavke.</a:t>
            </a:r>
          </a:p>
          <a:p>
            <a:r>
              <a:rPr lang="sl-SI" sz="1100" b="1" dirty="0">
                <a:solidFill>
                  <a:schemeClr val="tx1">
                    <a:lumMod val="75000"/>
                    <a:lumOff val="25000"/>
                  </a:schemeClr>
                </a:solidFill>
                <a:latin typeface="+mj-lt"/>
              </a:rPr>
              <a:t> </a:t>
            </a:r>
          </a:p>
        </p:txBody>
      </p:sp>
      <p:cxnSp>
        <p:nvCxnSpPr>
          <p:cNvPr id="10" name="Raven povezovalnik 9">
            <a:extLst>
              <a:ext uri="{FF2B5EF4-FFF2-40B4-BE49-F238E27FC236}">
                <a16:creationId xmlns:a16="http://schemas.microsoft.com/office/drawing/2014/main" id="{D4000758-4200-4F91-A742-D58C7938AB9F}"/>
              </a:ext>
            </a:extLst>
          </p:cNvPr>
          <p:cNvCxnSpPr>
            <a:cxnSpLocks/>
          </p:cNvCxnSpPr>
          <p:nvPr/>
        </p:nvCxnSpPr>
        <p:spPr>
          <a:xfrm>
            <a:off x="5601609" y="1063507"/>
            <a:ext cx="1366456" cy="5079"/>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13" name="Desni zaviti oklepaj 12">
            <a:extLst>
              <a:ext uri="{FF2B5EF4-FFF2-40B4-BE49-F238E27FC236}">
                <a16:creationId xmlns:a16="http://schemas.microsoft.com/office/drawing/2014/main" id="{543FA2E7-39D9-415D-A9FD-DA1F98896F75}"/>
              </a:ext>
            </a:extLst>
          </p:cNvPr>
          <p:cNvSpPr/>
          <p:nvPr/>
        </p:nvSpPr>
        <p:spPr>
          <a:xfrm flipH="1">
            <a:off x="3073671" y="326595"/>
            <a:ext cx="296942" cy="1452928"/>
          </a:xfrm>
          <a:prstGeom prst="rightBrace">
            <a:avLst>
              <a:gd name="adj1" fmla="val 0"/>
              <a:gd name="adj2" fmla="val 5209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sl-SI"/>
          </a:p>
        </p:txBody>
      </p:sp>
      <p:sp>
        <p:nvSpPr>
          <p:cNvPr id="14" name="PoljeZBesedilom 13">
            <a:extLst>
              <a:ext uri="{FF2B5EF4-FFF2-40B4-BE49-F238E27FC236}">
                <a16:creationId xmlns:a16="http://schemas.microsoft.com/office/drawing/2014/main" id="{AA43DA4E-BD14-48F6-B549-187C8458B8E4}"/>
              </a:ext>
            </a:extLst>
          </p:cNvPr>
          <p:cNvSpPr txBox="1"/>
          <p:nvPr/>
        </p:nvSpPr>
        <p:spPr>
          <a:xfrm>
            <a:off x="447555" y="903860"/>
            <a:ext cx="2578608" cy="369332"/>
          </a:xfrm>
          <a:prstGeom prst="rect">
            <a:avLst/>
          </a:prstGeom>
          <a:solidFill>
            <a:schemeClr val="bg2"/>
          </a:solidFill>
          <a:ln>
            <a:solidFill>
              <a:schemeClr val="accent1"/>
            </a:solidFill>
          </a:ln>
        </p:spPr>
        <p:txBody>
          <a:bodyPr wrap="square" rtlCol="0">
            <a:spAutoFit/>
          </a:bodyPr>
          <a:lstStyle/>
          <a:p>
            <a:pPr algn="ctr"/>
            <a:r>
              <a:rPr lang="sl-SI" b="1" dirty="0">
                <a:solidFill>
                  <a:schemeClr val="tx1">
                    <a:lumMod val="75000"/>
                    <a:lumOff val="25000"/>
                  </a:schemeClr>
                </a:solidFill>
              </a:rPr>
              <a:t>GLAVA PROŠNJE </a:t>
            </a:r>
          </a:p>
        </p:txBody>
      </p:sp>
      <p:sp>
        <p:nvSpPr>
          <p:cNvPr id="17" name="Desni zaviti oklepaj 16">
            <a:extLst>
              <a:ext uri="{FF2B5EF4-FFF2-40B4-BE49-F238E27FC236}">
                <a16:creationId xmlns:a16="http://schemas.microsoft.com/office/drawing/2014/main" id="{ADB52F25-6BE9-4DA9-BAEA-96B532657471}"/>
              </a:ext>
            </a:extLst>
          </p:cNvPr>
          <p:cNvSpPr/>
          <p:nvPr/>
        </p:nvSpPr>
        <p:spPr>
          <a:xfrm flipH="1">
            <a:off x="3048479" y="2026308"/>
            <a:ext cx="321846" cy="2780934"/>
          </a:xfrm>
          <a:prstGeom prst="rightBrace">
            <a:avLst>
              <a:gd name="adj1" fmla="val 0"/>
              <a:gd name="adj2" fmla="val 5209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sl-SI"/>
          </a:p>
        </p:txBody>
      </p:sp>
      <p:sp>
        <p:nvSpPr>
          <p:cNvPr id="18" name="PoljeZBesedilom 17">
            <a:extLst>
              <a:ext uri="{FF2B5EF4-FFF2-40B4-BE49-F238E27FC236}">
                <a16:creationId xmlns:a16="http://schemas.microsoft.com/office/drawing/2014/main" id="{FF8D99B2-1F13-41DA-BFFA-2DE1F7D3E3DB}"/>
              </a:ext>
            </a:extLst>
          </p:cNvPr>
          <p:cNvSpPr txBox="1"/>
          <p:nvPr/>
        </p:nvSpPr>
        <p:spPr>
          <a:xfrm>
            <a:off x="448203" y="3243151"/>
            <a:ext cx="2578608" cy="369332"/>
          </a:xfrm>
          <a:prstGeom prst="rect">
            <a:avLst/>
          </a:prstGeom>
          <a:solidFill>
            <a:schemeClr val="bg2"/>
          </a:solidFill>
          <a:ln>
            <a:solidFill>
              <a:schemeClr val="accent1"/>
            </a:solidFill>
          </a:ln>
        </p:spPr>
        <p:txBody>
          <a:bodyPr wrap="square" rtlCol="0">
            <a:spAutoFit/>
          </a:bodyPr>
          <a:lstStyle/>
          <a:p>
            <a:pPr algn="ctr"/>
            <a:r>
              <a:rPr lang="sl-SI" b="1" dirty="0">
                <a:solidFill>
                  <a:schemeClr val="tx1">
                    <a:lumMod val="75000"/>
                    <a:lumOff val="25000"/>
                  </a:schemeClr>
                </a:solidFill>
              </a:rPr>
              <a:t>JEDRNI DEL PROŠNJE </a:t>
            </a:r>
          </a:p>
        </p:txBody>
      </p:sp>
      <p:sp>
        <p:nvSpPr>
          <p:cNvPr id="19" name="PoljeZBesedilom 18">
            <a:extLst>
              <a:ext uri="{FF2B5EF4-FFF2-40B4-BE49-F238E27FC236}">
                <a16:creationId xmlns:a16="http://schemas.microsoft.com/office/drawing/2014/main" id="{4210D5F1-5342-458A-AF7F-EF3926ACB25F}"/>
              </a:ext>
            </a:extLst>
          </p:cNvPr>
          <p:cNvSpPr txBox="1"/>
          <p:nvPr/>
        </p:nvSpPr>
        <p:spPr>
          <a:xfrm>
            <a:off x="469871" y="5166338"/>
            <a:ext cx="2578608" cy="369332"/>
          </a:xfrm>
          <a:prstGeom prst="rect">
            <a:avLst/>
          </a:prstGeom>
          <a:solidFill>
            <a:schemeClr val="bg2"/>
          </a:solidFill>
          <a:ln>
            <a:solidFill>
              <a:schemeClr val="accent1"/>
            </a:solidFill>
          </a:ln>
        </p:spPr>
        <p:txBody>
          <a:bodyPr wrap="square" rtlCol="0">
            <a:spAutoFit/>
          </a:bodyPr>
          <a:lstStyle/>
          <a:p>
            <a:pPr algn="ctr"/>
            <a:r>
              <a:rPr lang="sl-SI" b="1" dirty="0">
                <a:solidFill>
                  <a:schemeClr val="tx1">
                    <a:lumMod val="75000"/>
                    <a:lumOff val="25000"/>
                  </a:schemeClr>
                </a:solidFill>
              </a:rPr>
              <a:t>ZAKLJUČEK PROŠNJE </a:t>
            </a:r>
          </a:p>
        </p:txBody>
      </p:sp>
      <p:cxnSp>
        <p:nvCxnSpPr>
          <p:cNvPr id="23" name="Raven puščični povezovalnik 22">
            <a:extLst>
              <a:ext uri="{FF2B5EF4-FFF2-40B4-BE49-F238E27FC236}">
                <a16:creationId xmlns:a16="http://schemas.microsoft.com/office/drawing/2014/main" id="{33FB7B0D-A965-40EE-B354-87909DFE5219}"/>
              </a:ext>
            </a:extLst>
          </p:cNvPr>
          <p:cNvCxnSpPr>
            <a:cxnSpLocks/>
          </p:cNvCxnSpPr>
          <p:nvPr/>
        </p:nvCxnSpPr>
        <p:spPr>
          <a:xfrm>
            <a:off x="6095998" y="2152624"/>
            <a:ext cx="317601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PoljeZBesedilom 24">
            <a:extLst>
              <a:ext uri="{FF2B5EF4-FFF2-40B4-BE49-F238E27FC236}">
                <a16:creationId xmlns:a16="http://schemas.microsoft.com/office/drawing/2014/main" id="{ECFC861B-ABAE-4031-B255-2C8F291E2014}"/>
              </a:ext>
            </a:extLst>
          </p:cNvPr>
          <p:cNvSpPr txBox="1"/>
          <p:nvPr/>
        </p:nvSpPr>
        <p:spPr>
          <a:xfrm>
            <a:off x="9281541" y="1891014"/>
            <a:ext cx="2651760" cy="523220"/>
          </a:xfrm>
          <a:prstGeom prst="rect">
            <a:avLst/>
          </a:prstGeom>
          <a:solidFill>
            <a:schemeClr val="bg2"/>
          </a:solidFill>
          <a:ln>
            <a:solidFill>
              <a:schemeClr val="accent1"/>
            </a:solidFill>
          </a:ln>
        </p:spPr>
        <p:txBody>
          <a:bodyPr wrap="square" rtlCol="0">
            <a:spAutoFit/>
          </a:bodyPr>
          <a:lstStyle/>
          <a:p>
            <a:pPr algn="ctr"/>
            <a:r>
              <a:rPr lang="sl-SI" sz="1400" dirty="0">
                <a:solidFill>
                  <a:schemeClr val="tx1">
                    <a:lumMod val="75000"/>
                    <a:lumOff val="25000"/>
                  </a:schemeClr>
                </a:solidFill>
                <a:latin typeface="+mj-lt"/>
              </a:rPr>
              <a:t>V naslovu besedila izrazimo </a:t>
            </a:r>
            <a:r>
              <a:rPr lang="sl-SI" sz="1400" b="1" dirty="0">
                <a:solidFill>
                  <a:schemeClr val="tx1">
                    <a:lumMod val="75000"/>
                    <a:lumOff val="25000"/>
                  </a:schemeClr>
                </a:solidFill>
              </a:rPr>
              <a:t>vrsto</a:t>
            </a:r>
            <a:r>
              <a:rPr lang="sl-SI" sz="1400" dirty="0">
                <a:solidFill>
                  <a:schemeClr val="tx1">
                    <a:lumMod val="75000"/>
                    <a:lumOff val="25000"/>
                  </a:schemeClr>
                </a:solidFill>
                <a:latin typeface="+mj-lt"/>
              </a:rPr>
              <a:t> in </a:t>
            </a:r>
            <a:r>
              <a:rPr lang="sl-SI" sz="1400" b="1" dirty="0">
                <a:solidFill>
                  <a:schemeClr val="tx1">
                    <a:lumMod val="75000"/>
                    <a:lumOff val="25000"/>
                  </a:schemeClr>
                </a:solidFill>
              </a:rPr>
              <a:t>temo</a:t>
            </a:r>
            <a:r>
              <a:rPr lang="sl-SI" sz="1400" b="1" dirty="0">
                <a:solidFill>
                  <a:schemeClr val="tx1">
                    <a:lumMod val="75000"/>
                    <a:lumOff val="25000"/>
                  </a:schemeClr>
                </a:solidFill>
                <a:latin typeface="+mj-lt"/>
              </a:rPr>
              <a:t> </a:t>
            </a:r>
            <a:r>
              <a:rPr lang="sl-SI" sz="1400" dirty="0">
                <a:solidFill>
                  <a:schemeClr val="tx1">
                    <a:lumMod val="75000"/>
                    <a:lumOff val="25000"/>
                  </a:schemeClr>
                </a:solidFill>
                <a:latin typeface="+mj-lt"/>
              </a:rPr>
              <a:t>besedila.</a:t>
            </a:r>
          </a:p>
        </p:txBody>
      </p:sp>
      <p:sp>
        <p:nvSpPr>
          <p:cNvPr id="26" name="PoljeZBesedilom 25">
            <a:extLst>
              <a:ext uri="{FF2B5EF4-FFF2-40B4-BE49-F238E27FC236}">
                <a16:creationId xmlns:a16="http://schemas.microsoft.com/office/drawing/2014/main" id="{D7F7DE8B-5B54-4E0F-BAB9-5522D89A8735}"/>
              </a:ext>
            </a:extLst>
          </p:cNvPr>
          <p:cNvSpPr txBox="1"/>
          <p:nvPr/>
        </p:nvSpPr>
        <p:spPr>
          <a:xfrm>
            <a:off x="3593202" y="4935692"/>
            <a:ext cx="4933952" cy="261610"/>
          </a:xfrm>
          <a:prstGeom prst="rect">
            <a:avLst/>
          </a:prstGeom>
          <a:noFill/>
          <a:ln>
            <a:solidFill>
              <a:schemeClr val="tx1">
                <a:lumMod val="75000"/>
                <a:lumOff val="25000"/>
              </a:schemeClr>
            </a:solidFill>
          </a:ln>
        </p:spPr>
        <p:txBody>
          <a:bodyPr wrap="square" rtlCol="0">
            <a:spAutoFit/>
          </a:bodyPr>
          <a:lstStyle/>
          <a:p>
            <a:r>
              <a:rPr lang="sl-SI" sz="1100" dirty="0">
                <a:solidFill>
                  <a:schemeClr val="tx1">
                    <a:lumMod val="75000"/>
                    <a:lumOff val="25000"/>
                  </a:schemeClr>
                </a:solidFill>
                <a:latin typeface="+mj-lt"/>
              </a:rPr>
              <a:t>Zahvalimo se za morebitno ugodno rešitev prošnje. </a:t>
            </a:r>
          </a:p>
        </p:txBody>
      </p:sp>
      <p:sp>
        <p:nvSpPr>
          <p:cNvPr id="27" name="PoljeZBesedilom 26">
            <a:extLst>
              <a:ext uri="{FF2B5EF4-FFF2-40B4-BE49-F238E27FC236}">
                <a16:creationId xmlns:a16="http://schemas.microsoft.com/office/drawing/2014/main" id="{F207FF92-1F04-408B-A47F-377A772C9462}"/>
              </a:ext>
            </a:extLst>
          </p:cNvPr>
          <p:cNvSpPr txBox="1"/>
          <p:nvPr/>
        </p:nvSpPr>
        <p:spPr>
          <a:xfrm>
            <a:off x="3593202" y="5277852"/>
            <a:ext cx="2457453" cy="261610"/>
          </a:xfrm>
          <a:prstGeom prst="rect">
            <a:avLst/>
          </a:prstGeom>
          <a:noFill/>
          <a:ln>
            <a:solidFill>
              <a:schemeClr val="tx1">
                <a:lumMod val="75000"/>
                <a:lumOff val="25000"/>
              </a:schemeClr>
            </a:solidFill>
          </a:ln>
        </p:spPr>
        <p:txBody>
          <a:bodyPr wrap="square" rtlCol="0">
            <a:spAutoFit/>
          </a:bodyPr>
          <a:lstStyle/>
          <a:p>
            <a:r>
              <a:rPr lang="sl-SI" sz="1100" dirty="0">
                <a:solidFill>
                  <a:schemeClr val="tx1">
                    <a:lumMod val="75000"/>
                    <a:lumOff val="25000"/>
                  </a:schemeClr>
                </a:solidFill>
                <a:latin typeface="+mj-lt"/>
              </a:rPr>
              <a:t>Uradni pozdrav</a:t>
            </a:r>
          </a:p>
        </p:txBody>
      </p:sp>
      <p:sp>
        <p:nvSpPr>
          <p:cNvPr id="28" name="PoljeZBesedilom 27">
            <a:extLst>
              <a:ext uri="{FF2B5EF4-FFF2-40B4-BE49-F238E27FC236}">
                <a16:creationId xmlns:a16="http://schemas.microsoft.com/office/drawing/2014/main" id="{65D136DC-32A2-487F-B936-D2D70B7529BA}"/>
              </a:ext>
            </a:extLst>
          </p:cNvPr>
          <p:cNvSpPr txBox="1"/>
          <p:nvPr/>
        </p:nvSpPr>
        <p:spPr>
          <a:xfrm>
            <a:off x="7077763" y="5460691"/>
            <a:ext cx="1466851" cy="261610"/>
          </a:xfrm>
          <a:prstGeom prst="rect">
            <a:avLst/>
          </a:prstGeom>
          <a:noFill/>
          <a:ln>
            <a:solidFill>
              <a:schemeClr val="tx1">
                <a:lumMod val="75000"/>
                <a:lumOff val="25000"/>
              </a:schemeClr>
            </a:solidFill>
          </a:ln>
        </p:spPr>
        <p:txBody>
          <a:bodyPr wrap="square" rtlCol="0">
            <a:spAutoFit/>
          </a:bodyPr>
          <a:lstStyle/>
          <a:p>
            <a:pPr algn="ctr"/>
            <a:r>
              <a:rPr lang="sl-SI" sz="1100" dirty="0">
                <a:solidFill>
                  <a:schemeClr val="tx1">
                    <a:lumMod val="75000"/>
                    <a:lumOff val="25000"/>
                  </a:schemeClr>
                </a:solidFill>
                <a:latin typeface="+mj-lt"/>
              </a:rPr>
              <a:t>Lastnoročni podpis </a:t>
            </a:r>
          </a:p>
        </p:txBody>
      </p:sp>
      <p:sp>
        <p:nvSpPr>
          <p:cNvPr id="29" name="Desni zaviti oklepaj 28">
            <a:extLst>
              <a:ext uri="{FF2B5EF4-FFF2-40B4-BE49-F238E27FC236}">
                <a16:creationId xmlns:a16="http://schemas.microsoft.com/office/drawing/2014/main" id="{A8D83921-AE80-48DA-9BF3-FD382052D38F}"/>
              </a:ext>
            </a:extLst>
          </p:cNvPr>
          <p:cNvSpPr/>
          <p:nvPr/>
        </p:nvSpPr>
        <p:spPr>
          <a:xfrm flipH="1">
            <a:off x="3071188" y="4954371"/>
            <a:ext cx="321846" cy="749485"/>
          </a:xfrm>
          <a:prstGeom prst="rightBrace">
            <a:avLst>
              <a:gd name="adj1" fmla="val 0"/>
              <a:gd name="adj2" fmla="val 5209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sl-SI"/>
          </a:p>
        </p:txBody>
      </p:sp>
      <p:cxnSp>
        <p:nvCxnSpPr>
          <p:cNvPr id="30" name="Raven puščični povezovalnik 29">
            <a:extLst>
              <a:ext uri="{FF2B5EF4-FFF2-40B4-BE49-F238E27FC236}">
                <a16:creationId xmlns:a16="http://schemas.microsoft.com/office/drawing/2014/main" id="{DC99511B-E09F-45D8-8A60-7F135580B48F}"/>
              </a:ext>
            </a:extLst>
          </p:cNvPr>
          <p:cNvCxnSpPr>
            <a:cxnSpLocks/>
          </p:cNvCxnSpPr>
          <p:nvPr/>
        </p:nvCxnSpPr>
        <p:spPr>
          <a:xfrm>
            <a:off x="8544614" y="5584984"/>
            <a:ext cx="7274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PoljeZBesedilom 31">
            <a:extLst>
              <a:ext uri="{FF2B5EF4-FFF2-40B4-BE49-F238E27FC236}">
                <a16:creationId xmlns:a16="http://schemas.microsoft.com/office/drawing/2014/main" id="{1CB70122-9825-4DD6-B284-B8D2CF0D8ED6}"/>
              </a:ext>
            </a:extLst>
          </p:cNvPr>
          <p:cNvSpPr txBox="1"/>
          <p:nvPr/>
        </p:nvSpPr>
        <p:spPr>
          <a:xfrm>
            <a:off x="9272016" y="5323415"/>
            <a:ext cx="2651760" cy="523220"/>
          </a:xfrm>
          <a:prstGeom prst="rect">
            <a:avLst/>
          </a:prstGeom>
          <a:solidFill>
            <a:schemeClr val="bg2"/>
          </a:solidFill>
          <a:ln>
            <a:solidFill>
              <a:schemeClr val="accent1"/>
            </a:solidFill>
          </a:ln>
        </p:spPr>
        <p:txBody>
          <a:bodyPr wrap="square" rtlCol="0">
            <a:spAutoFit/>
          </a:bodyPr>
          <a:lstStyle/>
          <a:p>
            <a:pPr algn="ctr"/>
            <a:r>
              <a:rPr lang="sl-SI" sz="1400" dirty="0">
                <a:solidFill>
                  <a:schemeClr val="tx1">
                    <a:lumMod val="75000"/>
                    <a:lumOff val="25000"/>
                  </a:schemeClr>
                </a:solidFill>
                <a:latin typeface="+mj-lt"/>
              </a:rPr>
              <a:t>Z njim zagotovimo resničnost zapisanih podatkov.</a:t>
            </a:r>
          </a:p>
        </p:txBody>
      </p:sp>
      <p:sp>
        <p:nvSpPr>
          <p:cNvPr id="33" name="PoljeZBesedilom 32">
            <a:extLst>
              <a:ext uri="{FF2B5EF4-FFF2-40B4-BE49-F238E27FC236}">
                <a16:creationId xmlns:a16="http://schemas.microsoft.com/office/drawing/2014/main" id="{833991BA-C78C-4B97-824C-A7E86D06C55C}"/>
              </a:ext>
            </a:extLst>
          </p:cNvPr>
          <p:cNvSpPr txBox="1"/>
          <p:nvPr/>
        </p:nvSpPr>
        <p:spPr>
          <a:xfrm>
            <a:off x="10257951" y="103641"/>
            <a:ext cx="2039304" cy="800219"/>
          </a:xfrm>
          <a:prstGeom prst="rect">
            <a:avLst/>
          </a:prstGeom>
          <a:noFill/>
        </p:spPr>
        <p:txBody>
          <a:bodyPr wrap="square" rtlCol="0">
            <a:spAutoFit/>
          </a:bodyPr>
          <a:lstStyle/>
          <a:p>
            <a:pPr algn="ctr"/>
            <a:r>
              <a:rPr lang="sl-SI" b="1" u="sng" dirty="0">
                <a:solidFill>
                  <a:schemeClr val="tx1">
                    <a:lumMod val="75000"/>
                    <a:lumOff val="25000"/>
                  </a:schemeClr>
                </a:solidFill>
              </a:rPr>
              <a:t>ZAPIS V ZVEZEK</a:t>
            </a:r>
          </a:p>
          <a:p>
            <a:pPr algn="ctr"/>
            <a:r>
              <a:rPr lang="sl-SI" sz="2800" dirty="0">
                <a:solidFill>
                  <a:schemeClr val="tx1">
                    <a:lumMod val="75000"/>
                    <a:lumOff val="25000"/>
                  </a:schemeClr>
                </a:solidFill>
                <a:sym typeface="Wingdings" panose="05000000000000000000" pitchFamily="2" charset="2"/>
              </a:rPr>
              <a:t></a:t>
            </a:r>
            <a:endParaRPr lang="sl-SI" sz="2800" dirty="0">
              <a:solidFill>
                <a:schemeClr val="tx1">
                  <a:lumMod val="75000"/>
                  <a:lumOff val="25000"/>
                </a:schemeClr>
              </a:solidFill>
            </a:endParaRPr>
          </a:p>
        </p:txBody>
      </p:sp>
      <p:sp>
        <p:nvSpPr>
          <p:cNvPr id="34" name="PoljeZBesedilom 33">
            <a:extLst>
              <a:ext uri="{FF2B5EF4-FFF2-40B4-BE49-F238E27FC236}">
                <a16:creationId xmlns:a16="http://schemas.microsoft.com/office/drawing/2014/main" id="{8F8A0098-D2FF-4569-A1B8-CFDD0E53C324}"/>
              </a:ext>
            </a:extLst>
          </p:cNvPr>
          <p:cNvSpPr txBox="1"/>
          <p:nvPr/>
        </p:nvSpPr>
        <p:spPr>
          <a:xfrm>
            <a:off x="3593202" y="5831707"/>
            <a:ext cx="1895475" cy="769441"/>
          </a:xfrm>
          <a:prstGeom prst="rect">
            <a:avLst/>
          </a:prstGeom>
          <a:noFill/>
          <a:ln>
            <a:solidFill>
              <a:schemeClr val="tx1">
                <a:lumMod val="75000"/>
                <a:lumOff val="25000"/>
              </a:schemeClr>
            </a:solidFill>
          </a:ln>
        </p:spPr>
        <p:txBody>
          <a:bodyPr wrap="square" rtlCol="0">
            <a:spAutoFit/>
          </a:bodyPr>
          <a:lstStyle/>
          <a:p>
            <a:r>
              <a:rPr lang="sl-SI" sz="1100" dirty="0">
                <a:solidFill>
                  <a:schemeClr val="tx1">
                    <a:lumMod val="75000"/>
                    <a:lumOff val="25000"/>
                  </a:schemeClr>
                </a:solidFill>
                <a:latin typeface="+mj-lt"/>
              </a:rPr>
              <a:t>PRILOGE:</a:t>
            </a:r>
          </a:p>
          <a:p>
            <a:r>
              <a:rPr lang="sl-SI" sz="1100" dirty="0">
                <a:solidFill>
                  <a:schemeClr val="tx1">
                    <a:lumMod val="75000"/>
                    <a:lumOff val="25000"/>
                  </a:schemeClr>
                </a:solidFill>
                <a:latin typeface="+mj-lt"/>
              </a:rPr>
              <a:t>–</a:t>
            </a:r>
            <a:br>
              <a:rPr lang="sl-SI" sz="1100" dirty="0">
                <a:solidFill>
                  <a:schemeClr val="tx1">
                    <a:lumMod val="75000"/>
                    <a:lumOff val="25000"/>
                  </a:schemeClr>
                </a:solidFill>
                <a:latin typeface="+mj-lt"/>
              </a:rPr>
            </a:br>
            <a:r>
              <a:rPr lang="sl-SI" sz="1100" dirty="0">
                <a:solidFill>
                  <a:schemeClr val="tx1">
                    <a:lumMod val="75000"/>
                    <a:lumOff val="25000"/>
                  </a:schemeClr>
                </a:solidFill>
                <a:latin typeface="+mj-lt"/>
              </a:rPr>
              <a:t>–</a:t>
            </a:r>
          </a:p>
          <a:p>
            <a:r>
              <a:rPr lang="sl-SI" sz="1100" dirty="0">
                <a:solidFill>
                  <a:schemeClr val="tx1">
                    <a:lumMod val="75000"/>
                    <a:lumOff val="25000"/>
                  </a:schemeClr>
                </a:solidFill>
                <a:latin typeface="+mj-lt"/>
              </a:rPr>
              <a:t>–   </a:t>
            </a:r>
          </a:p>
        </p:txBody>
      </p:sp>
      <p:cxnSp>
        <p:nvCxnSpPr>
          <p:cNvPr id="35" name="Raven puščični povezovalnik 34">
            <a:extLst>
              <a:ext uri="{FF2B5EF4-FFF2-40B4-BE49-F238E27FC236}">
                <a16:creationId xmlns:a16="http://schemas.microsoft.com/office/drawing/2014/main" id="{D15C3310-2E72-4DC4-AEF3-93BF7A3B5484}"/>
              </a:ext>
            </a:extLst>
          </p:cNvPr>
          <p:cNvCxnSpPr>
            <a:cxnSpLocks/>
          </p:cNvCxnSpPr>
          <p:nvPr/>
        </p:nvCxnSpPr>
        <p:spPr>
          <a:xfrm>
            <a:off x="5488677" y="6258592"/>
            <a:ext cx="37928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PoljeZBesedilom 36">
            <a:extLst>
              <a:ext uri="{FF2B5EF4-FFF2-40B4-BE49-F238E27FC236}">
                <a16:creationId xmlns:a16="http://schemas.microsoft.com/office/drawing/2014/main" id="{FFA7C8AD-7F50-48DC-A9BA-345B4C7ACA18}"/>
              </a:ext>
            </a:extLst>
          </p:cNvPr>
          <p:cNvSpPr txBox="1"/>
          <p:nvPr/>
        </p:nvSpPr>
        <p:spPr>
          <a:xfrm>
            <a:off x="9281541" y="5986488"/>
            <a:ext cx="2651760" cy="523220"/>
          </a:xfrm>
          <a:prstGeom prst="rect">
            <a:avLst/>
          </a:prstGeom>
          <a:solidFill>
            <a:schemeClr val="bg2"/>
          </a:solidFill>
          <a:ln>
            <a:solidFill>
              <a:schemeClr val="accent1"/>
            </a:solidFill>
          </a:ln>
        </p:spPr>
        <p:txBody>
          <a:bodyPr wrap="square" rtlCol="0">
            <a:spAutoFit/>
          </a:bodyPr>
          <a:lstStyle/>
          <a:p>
            <a:pPr algn="ctr"/>
            <a:r>
              <a:rPr lang="sl-SI" sz="1400" dirty="0">
                <a:solidFill>
                  <a:schemeClr val="tx1">
                    <a:lumMod val="75000"/>
                    <a:lumOff val="25000"/>
                  </a:schemeClr>
                </a:solidFill>
                <a:latin typeface="+mj-lt"/>
              </a:rPr>
              <a:t>Dokazila, s katerimi utemeljimo resnična dejstva iz jedrnega dela.</a:t>
            </a:r>
          </a:p>
        </p:txBody>
      </p:sp>
    </p:spTree>
    <p:extLst>
      <p:ext uri="{BB962C8B-B14F-4D97-AF65-F5344CB8AC3E}">
        <p14:creationId xmlns:p14="http://schemas.microsoft.com/office/powerpoint/2010/main" val="2094193039"/>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1608</TotalTime>
  <Words>1717</Words>
  <Application>Microsoft Office PowerPoint</Application>
  <PresentationFormat>Širokozaslonsko</PresentationFormat>
  <Paragraphs>215</Paragraphs>
  <Slides>17</Slides>
  <Notes>0</Notes>
  <HiddenSlides>0</HiddenSlides>
  <MMClips>0</MMClips>
  <ScaleCrop>false</ScaleCrop>
  <HeadingPairs>
    <vt:vector size="6" baseType="variant">
      <vt:variant>
        <vt:lpstr>Uporabljene pisave</vt:lpstr>
      </vt:variant>
      <vt:variant>
        <vt:i4>5</vt:i4>
      </vt:variant>
      <vt:variant>
        <vt:lpstr>Tema</vt:lpstr>
      </vt:variant>
      <vt:variant>
        <vt:i4>1</vt:i4>
      </vt:variant>
      <vt:variant>
        <vt:lpstr>Naslovi diapozitivov</vt:lpstr>
      </vt:variant>
      <vt:variant>
        <vt:i4>17</vt:i4>
      </vt:variant>
    </vt:vector>
  </HeadingPairs>
  <TitlesOfParts>
    <vt:vector size="23" baseType="lpstr">
      <vt:lpstr>Arial</vt:lpstr>
      <vt:lpstr>Calibri</vt:lpstr>
      <vt:lpstr>Calibri Light</vt:lpstr>
      <vt:lpstr>Edwardian Script ITC</vt:lpstr>
      <vt:lpstr>Palace Script MT</vt:lpstr>
      <vt:lpstr>Officeova tema</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Tina</dc:creator>
  <cp:lastModifiedBy>Tina</cp:lastModifiedBy>
  <cp:revision>150</cp:revision>
  <dcterms:created xsi:type="dcterms:W3CDTF">2020-05-07T11:32:18Z</dcterms:created>
  <dcterms:modified xsi:type="dcterms:W3CDTF">2020-05-10T09:12:51Z</dcterms:modified>
</cp:coreProperties>
</file>