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57" r:id="rId7"/>
    <p:sldId id="261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77BA30-0A3A-4AD5-A7EE-F3748A3EE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AAE37-2EF0-444F-B139-D037A6028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204996C-2174-4BB8-B886-D3716755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3AFC-4853-4408-8970-E38F099FDB2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1DAAC11-83B1-4211-A9BA-650E56F3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B32FB69-C25E-4444-868B-8CDAEFCF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A83C-780C-455C-A4BD-C982927CC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41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BA4735-8DC4-4E22-82C6-FDCB79C53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CC58B20-FA75-4282-9CEE-D8E8F519C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83B936E-370D-4BDF-86FC-ACA9C63CB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3AFC-4853-4408-8970-E38F099FDB2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091C329-87A3-4377-A3B3-14A988CB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CC902D5-600B-43E3-8D1A-91F23D81C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A83C-780C-455C-A4BD-C982927CC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916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4FCC65AB-F724-40C5-BF57-C529B1B89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0B3A783-0022-4D8E-B4E9-7E6C2A4D2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7C33B92-8C3F-49BA-B458-4B7857514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3AFC-4853-4408-8970-E38F099FDB2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58DAD3B-52DF-4322-9021-5CA80F14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D198E98-306D-442B-A12E-5D1E2B7AB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A83C-780C-455C-A4BD-C982927CC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834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7F0BF8-A336-4680-B530-A53F45C7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BA53B15-9D46-4CE4-A90B-4835EDC54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D287032-39EE-4CB5-8BE7-B80B9106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3AFC-4853-4408-8970-E38F099FDB2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4008644-291D-4B6F-899B-50E27D16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8E58601-566A-4AC9-BE5D-FDFA444C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A83C-780C-455C-A4BD-C982927CC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340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AA94E5-08FD-488E-AE7E-0E864FB8B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1893771-9A14-4E1F-848E-079E6B4CB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9C96A3D-52F1-4BE9-8072-8C7334C4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3AFC-4853-4408-8970-E38F099FDB2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0765920-D22B-4D85-AFC9-0C3B5217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1F4B9A5-6800-4A6A-AEF5-66FCAA90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A83C-780C-455C-A4BD-C982927CC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735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731B0C-846F-41D5-92C4-24BB1657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AC123E0-3A1F-4A17-B672-7E7A27F82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7A2D31A-9931-47B8-8E47-D7A9F820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17440AC-FB8E-4DEE-BCDF-77BDC995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3AFC-4853-4408-8970-E38F099FDB2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93BF040-06AE-4F00-BC37-46F999B3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FDC3A4E-971E-4645-83EF-6F62557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A83C-780C-455C-A4BD-C982927CC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433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149EF8-0283-4D08-8F52-A1E27A2E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3BC21B7-B0FD-4C04-8A75-3D47DACFB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3B822C9-1FDF-48F5-B28D-9B4D1857C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782D040-4616-43D5-9E7C-E6595835A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CE0508FF-1655-4C9C-8589-AA7F750F2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D26BCAC-5746-4027-91D7-5CCDD830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3AFC-4853-4408-8970-E38F099FDB2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B0A4CBB-1BC3-4920-8209-74AB7625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91FE31B-4B77-484E-8678-169CAFCD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A83C-780C-455C-A4BD-C982927CC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887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D4EA86-CEBF-4399-92FA-A363C6EEA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3C2281D-BE3A-437C-AD98-E505FB86F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3AFC-4853-4408-8970-E38F099FDB2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C9AC1FA-2F93-4B56-9EA9-6A738E383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C4022B2-E74F-4349-A003-E70AB9C8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A83C-780C-455C-A4BD-C982927CC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152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2862E53-4F8B-48C5-AF9F-C9868BA3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3AFC-4853-4408-8970-E38F099FDB2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7A9BA53-5133-47A4-8E68-58B09378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5A60116-2861-4D05-9A63-FA6B0386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A83C-780C-455C-A4BD-C982927CC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141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A22972-A465-46F4-8236-378E8CF2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E5A909D-AD88-49CE-839E-8CA18608E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D85EA89-8304-4DED-A8D8-AD4E67A27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D5879CE-4DD7-4B21-8123-288EDD75C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3AFC-4853-4408-8970-E38F099FDB2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8D58D04-318B-43CF-9382-EF6B44193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F5E8D57-B85C-48CF-8446-0EB2B607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A83C-780C-455C-A4BD-C982927CC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282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D2E6E4-99DD-4206-BCFA-7D5A2301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B7F540E-BF6F-4369-8053-1A843FAD1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4A020AF-24A8-4C09-A097-AA2036A28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3C3C6E9-F037-4C34-8D9B-DF6259839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3AFC-4853-4408-8970-E38F099FDB2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7A27E1E-D634-4410-B109-88F7E8B7D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7DA439F-C7B6-4794-B851-B159DEE1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A83C-780C-455C-A4BD-C982927CC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119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B722E34-CB9D-407C-BB84-47E3FCF2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203D17B-C465-4466-A3B6-1F8F3E05C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5D705C5-00F0-4630-A841-AA1CABE1F6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83AFC-4853-4408-8970-E38F099FDB2D}" type="datetimeFigureOut">
              <a:rPr lang="sl-SI" smtClean="0"/>
              <a:t>17.5.2020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86FE88A-A5ED-4F1C-B185-EE61DC9B7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8F7FA62-B887-46B2-9412-8865D51B4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DA83C-780C-455C-A4BD-C982927CC2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619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4d.rtvslo.si/arhiv/tuji-filmi/174690057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2252E35-E3A4-44F1-9DB7-418E50D126E6}"/>
              </a:ext>
            </a:extLst>
          </p:cNvPr>
          <p:cNvSpPr txBox="1"/>
          <p:nvPr/>
        </p:nvSpPr>
        <p:spPr>
          <a:xfrm>
            <a:off x="32766" y="0"/>
            <a:ext cx="12192000" cy="701730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760C97E6-D8B9-4401-98BE-77B2EA68AC4D}"/>
              </a:ext>
            </a:extLst>
          </p:cNvPr>
          <p:cNvSpPr/>
          <p:nvPr/>
        </p:nvSpPr>
        <p:spPr>
          <a:xfrm>
            <a:off x="112014" y="5056632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: zaokroženi vogali 14">
            <a:extLst>
              <a:ext uri="{FF2B5EF4-FFF2-40B4-BE49-F238E27FC236}">
                <a16:creationId xmlns:a16="http://schemas.microsoft.com/office/drawing/2014/main" id="{3FCCAD5D-8836-443E-B73E-2A08A8983D6B}"/>
              </a:ext>
            </a:extLst>
          </p:cNvPr>
          <p:cNvSpPr/>
          <p:nvPr/>
        </p:nvSpPr>
        <p:spPr>
          <a:xfrm>
            <a:off x="1607058" y="5056632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: zaokroženi vogali 15">
            <a:extLst>
              <a:ext uri="{FF2B5EF4-FFF2-40B4-BE49-F238E27FC236}">
                <a16:creationId xmlns:a16="http://schemas.microsoft.com/office/drawing/2014/main" id="{CF3779E0-F017-4138-8B0C-6EF017AFA93D}"/>
              </a:ext>
            </a:extLst>
          </p:cNvPr>
          <p:cNvSpPr/>
          <p:nvPr/>
        </p:nvSpPr>
        <p:spPr>
          <a:xfrm>
            <a:off x="3102102" y="5056632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: zaokroženi vogali 16">
            <a:extLst>
              <a:ext uri="{FF2B5EF4-FFF2-40B4-BE49-F238E27FC236}">
                <a16:creationId xmlns:a16="http://schemas.microsoft.com/office/drawing/2014/main" id="{C53D96F7-225D-4ADF-91CF-783A8F4617E4}"/>
              </a:ext>
            </a:extLst>
          </p:cNvPr>
          <p:cNvSpPr/>
          <p:nvPr/>
        </p:nvSpPr>
        <p:spPr>
          <a:xfrm>
            <a:off x="4615434" y="5056632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: zaokroženi vogali 17">
            <a:extLst>
              <a:ext uri="{FF2B5EF4-FFF2-40B4-BE49-F238E27FC236}">
                <a16:creationId xmlns:a16="http://schemas.microsoft.com/office/drawing/2014/main" id="{15F07623-8EAA-4B65-85A4-4D34D5E7A76E}"/>
              </a:ext>
            </a:extLst>
          </p:cNvPr>
          <p:cNvSpPr/>
          <p:nvPr/>
        </p:nvSpPr>
        <p:spPr>
          <a:xfrm>
            <a:off x="6110478" y="5056632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ravokotnik: zaokroženi vogali 18">
            <a:extLst>
              <a:ext uri="{FF2B5EF4-FFF2-40B4-BE49-F238E27FC236}">
                <a16:creationId xmlns:a16="http://schemas.microsoft.com/office/drawing/2014/main" id="{6DA5B7EB-3BE6-4F8C-8563-14A3AA5D8FC1}"/>
              </a:ext>
            </a:extLst>
          </p:cNvPr>
          <p:cNvSpPr/>
          <p:nvPr/>
        </p:nvSpPr>
        <p:spPr>
          <a:xfrm>
            <a:off x="7614666" y="5056632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: zaokroženi vogali 19">
            <a:extLst>
              <a:ext uri="{FF2B5EF4-FFF2-40B4-BE49-F238E27FC236}">
                <a16:creationId xmlns:a16="http://schemas.microsoft.com/office/drawing/2014/main" id="{7C4013AF-DB17-4D76-B94C-98341120C150}"/>
              </a:ext>
            </a:extLst>
          </p:cNvPr>
          <p:cNvSpPr/>
          <p:nvPr/>
        </p:nvSpPr>
        <p:spPr>
          <a:xfrm>
            <a:off x="9118854" y="5056632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ravokotnik: zaokroženi vogali 20">
            <a:extLst>
              <a:ext uri="{FF2B5EF4-FFF2-40B4-BE49-F238E27FC236}">
                <a16:creationId xmlns:a16="http://schemas.microsoft.com/office/drawing/2014/main" id="{82440E3B-F2D3-4AC5-B470-90805FF81011}"/>
              </a:ext>
            </a:extLst>
          </p:cNvPr>
          <p:cNvSpPr/>
          <p:nvPr/>
        </p:nvSpPr>
        <p:spPr>
          <a:xfrm>
            <a:off x="10632186" y="5056632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2" name="Pravokotnik: zaokroženi vogali 21">
            <a:extLst>
              <a:ext uri="{FF2B5EF4-FFF2-40B4-BE49-F238E27FC236}">
                <a16:creationId xmlns:a16="http://schemas.microsoft.com/office/drawing/2014/main" id="{82E33E53-469D-413E-BF0B-FF657924E1D3}"/>
              </a:ext>
            </a:extLst>
          </p:cNvPr>
          <p:cNvSpPr/>
          <p:nvPr/>
        </p:nvSpPr>
        <p:spPr>
          <a:xfrm>
            <a:off x="739902" y="5446776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: zaokroženi vogali 22">
            <a:extLst>
              <a:ext uri="{FF2B5EF4-FFF2-40B4-BE49-F238E27FC236}">
                <a16:creationId xmlns:a16="http://schemas.microsoft.com/office/drawing/2014/main" id="{7B46EFF3-D557-4D7D-A985-0EC4E8728E01}"/>
              </a:ext>
            </a:extLst>
          </p:cNvPr>
          <p:cNvSpPr/>
          <p:nvPr/>
        </p:nvSpPr>
        <p:spPr>
          <a:xfrm>
            <a:off x="2216658" y="5446776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ravokotnik: zaokroženi vogali 23">
            <a:extLst>
              <a:ext uri="{FF2B5EF4-FFF2-40B4-BE49-F238E27FC236}">
                <a16:creationId xmlns:a16="http://schemas.microsoft.com/office/drawing/2014/main" id="{88A4E273-F13C-433D-9381-2BFBE39323C8}"/>
              </a:ext>
            </a:extLst>
          </p:cNvPr>
          <p:cNvSpPr/>
          <p:nvPr/>
        </p:nvSpPr>
        <p:spPr>
          <a:xfrm>
            <a:off x="3694176" y="5429096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Pravokotnik: zaokroženi vogali 24">
            <a:extLst>
              <a:ext uri="{FF2B5EF4-FFF2-40B4-BE49-F238E27FC236}">
                <a16:creationId xmlns:a16="http://schemas.microsoft.com/office/drawing/2014/main" id="{F7F66B35-987F-44C7-9A72-43F8547C9559}"/>
              </a:ext>
            </a:extLst>
          </p:cNvPr>
          <p:cNvSpPr/>
          <p:nvPr/>
        </p:nvSpPr>
        <p:spPr>
          <a:xfrm>
            <a:off x="5201412" y="5446776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ravokotnik: zaokroženi vogali 25">
            <a:extLst>
              <a:ext uri="{FF2B5EF4-FFF2-40B4-BE49-F238E27FC236}">
                <a16:creationId xmlns:a16="http://schemas.microsoft.com/office/drawing/2014/main" id="{5895BC2B-76FE-47D3-9114-22C75D53D17D}"/>
              </a:ext>
            </a:extLst>
          </p:cNvPr>
          <p:cNvSpPr/>
          <p:nvPr/>
        </p:nvSpPr>
        <p:spPr>
          <a:xfrm>
            <a:off x="6710172" y="5446776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Pravokotnik: zaokroženi vogali 26">
            <a:extLst>
              <a:ext uri="{FF2B5EF4-FFF2-40B4-BE49-F238E27FC236}">
                <a16:creationId xmlns:a16="http://schemas.microsoft.com/office/drawing/2014/main" id="{25D6B585-E196-48A3-BE08-AAE30D298845}"/>
              </a:ext>
            </a:extLst>
          </p:cNvPr>
          <p:cNvSpPr/>
          <p:nvPr/>
        </p:nvSpPr>
        <p:spPr>
          <a:xfrm>
            <a:off x="8186166" y="5446776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Pravokotnik: zaokroženi vogali 27">
            <a:extLst>
              <a:ext uri="{FF2B5EF4-FFF2-40B4-BE49-F238E27FC236}">
                <a16:creationId xmlns:a16="http://schemas.microsoft.com/office/drawing/2014/main" id="{C2D47D6A-DE2A-4A56-AE30-080DD7E0E099}"/>
              </a:ext>
            </a:extLst>
          </p:cNvPr>
          <p:cNvSpPr/>
          <p:nvPr/>
        </p:nvSpPr>
        <p:spPr>
          <a:xfrm>
            <a:off x="9673590" y="5446776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Pravokotnik: zaokroženi vogali 29">
            <a:extLst>
              <a:ext uri="{FF2B5EF4-FFF2-40B4-BE49-F238E27FC236}">
                <a16:creationId xmlns:a16="http://schemas.microsoft.com/office/drawing/2014/main" id="{2D48C65A-7A21-421B-ADF7-5B452EF61D18}"/>
              </a:ext>
            </a:extLst>
          </p:cNvPr>
          <p:cNvSpPr/>
          <p:nvPr/>
        </p:nvSpPr>
        <p:spPr>
          <a:xfrm>
            <a:off x="1467612" y="5931813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Pravokotnik: zaokroženi vogali 30">
            <a:extLst>
              <a:ext uri="{FF2B5EF4-FFF2-40B4-BE49-F238E27FC236}">
                <a16:creationId xmlns:a16="http://schemas.microsoft.com/office/drawing/2014/main" id="{29260C9C-B3E0-4754-AD58-4F89AF9C63FD}"/>
              </a:ext>
            </a:extLst>
          </p:cNvPr>
          <p:cNvSpPr/>
          <p:nvPr/>
        </p:nvSpPr>
        <p:spPr>
          <a:xfrm>
            <a:off x="2956179" y="5951316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2" name="Pravokotnik: zaokroženi vogali 31">
            <a:extLst>
              <a:ext uri="{FF2B5EF4-FFF2-40B4-BE49-F238E27FC236}">
                <a16:creationId xmlns:a16="http://schemas.microsoft.com/office/drawing/2014/main" id="{E1F223B7-2063-40FE-BCB9-F061268ABEBF}"/>
              </a:ext>
            </a:extLst>
          </p:cNvPr>
          <p:cNvSpPr/>
          <p:nvPr/>
        </p:nvSpPr>
        <p:spPr>
          <a:xfrm>
            <a:off x="4450080" y="5952126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3" name="Pravokotnik: zaokroženi vogali 32">
            <a:extLst>
              <a:ext uri="{FF2B5EF4-FFF2-40B4-BE49-F238E27FC236}">
                <a16:creationId xmlns:a16="http://schemas.microsoft.com/office/drawing/2014/main" id="{0171745D-2249-4192-B244-3F9E90F22934}"/>
              </a:ext>
            </a:extLst>
          </p:cNvPr>
          <p:cNvSpPr/>
          <p:nvPr/>
        </p:nvSpPr>
        <p:spPr>
          <a:xfrm>
            <a:off x="5935218" y="5931813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4" name="Pravokotnik: zaokroženi vogali 33">
            <a:extLst>
              <a:ext uri="{FF2B5EF4-FFF2-40B4-BE49-F238E27FC236}">
                <a16:creationId xmlns:a16="http://schemas.microsoft.com/office/drawing/2014/main" id="{C26932DF-A780-4CDF-8E83-0BEBA0D7D1F0}"/>
              </a:ext>
            </a:extLst>
          </p:cNvPr>
          <p:cNvSpPr/>
          <p:nvPr/>
        </p:nvSpPr>
        <p:spPr>
          <a:xfrm>
            <a:off x="7416165" y="5927337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5" name="Pravokotnik: zaokroženi vogali 34">
            <a:extLst>
              <a:ext uri="{FF2B5EF4-FFF2-40B4-BE49-F238E27FC236}">
                <a16:creationId xmlns:a16="http://schemas.microsoft.com/office/drawing/2014/main" id="{546E8D8F-4774-48F2-ADD4-727959E0D166}"/>
              </a:ext>
            </a:extLst>
          </p:cNvPr>
          <p:cNvSpPr/>
          <p:nvPr/>
        </p:nvSpPr>
        <p:spPr>
          <a:xfrm>
            <a:off x="8916543" y="5937600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8" name="Pravokotnik: zaokroženi vogali 37">
            <a:extLst>
              <a:ext uri="{FF2B5EF4-FFF2-40B4-BE49-F238E27FC236}">
                <a16:creationId xmlns:a16="http://schemas.microsoft.com/office/drawing/2014/main" id="{02AED758-DE58-4B9A-A6BE-FFFAC7D6DC27}"/>
              </a:ext>
            </a:extLst>
          </p:cNvPr>
          <p:cNvSpPr/>
          <p:nvPr/>
        </p:nvSpPr>
        <p:spPr>
          <a:xfrm>
            <a:off x="294132" y="5912310"/>
            <a:ext cx="1209294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9" name="Pravokotnik 38">
            <a:extLst>
              <a:ext uri="{FF2B5EF4-FFF2-40B4-BE49-F238E27FC236}">
                <a16:creationId xmlns:a16="http://schemas.microsoft.com/office/drawing/2014/main" id="{606167A5-0233-4225-B8D8-2FF4038D7124}"/>
              </a:ext>
            </a:extLst>
          </p:cNvPr>
          <p:cNvSpPr/>
          <p:nvPr/>
        </p:nvSpPr>
        <p:spPr>
          <a:xfrm>
            <a:off x="0" y="0"/>
            <a:ext cx="930402" cy="70173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0" name="Pravokotnik: zaokroženi vogali 39">
            <a:extLst>
              <a:ext uri="{FF2B5EF4-FFF2-40B4-BE49-F238E27FC236}">
                <a16:creationId xmlns:a16="http://schemas.microsoft.com/office/drawing/2014/main" id="{8B60D1E2-E211-499B-9A2A-FC14C57609AF}"/>
              </a:ext>
            </a:extLst>
          </p:cNvPr>
          <p:cNvSpPr/>
          <p:nvPr/>
        </p:nvSpPr>
        <p:spPr>
          <a:xfrm>
            <a:off x="11167491" y="5446776"/>
            <a:ext cx="978027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1" name="Pravokotnik: zaokroženi vogali 40">
            <a:extLst>
              <a:ext uri="{FF2B5EF4-FFF2-40B4-BE49-F238E27FC236}">
                <a16:creationId xmlns:a16="http://schemas.microsoft.com/office/drawing/2014/main" id="{A575BA7B-B63A-4E9A-A8A5-D71032E40959}"/>
              </a:ext>
            </a:extLst>
          </p:cNvPr>
          <p:cNvSpPr/>
          <p:nvPr/>
        </p:nvSpPr>
        <p:spPr>
          <a:xfrm>
            <a:off x="10370058" y="5946435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2" name="Pravokotnik 41">
            <a:extLst>
              <a:ext uri="{FF2B5EF4-FFF2-40B4-BE49-F238E27FC236}">
                <a16:creationId xmlns:a16="http://schemas.microsoft.com/office/drawing/2014/main" id="{084C6139-4F29-42C3-B25A-2B7FB2524FA8}"/>
              </a:ext>
            </a:extLst>
          </p:cNvPr>
          <p:cNvSpPr/>
          <p:nvPr/>
        </p:nvSpPr>
        <p:spPr>
          <a:xfrm>
            <a:off x="11282172" y="0"/>
            <a:ext cx="930402" cy="697544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ED661BC6-FAF1-4444-B0D0-4E1038461214}"/>
              </a:ext>
            </a:extLst>
          </p:cNvPr>
          <p:cNvSpPr/>
          <p:nvPr/>
        </p:nvSpPr>
        <p:spPr>
          <a:xfrm>
            <a:off x="916686" y="500895"/>
            <a:ext cx="10340340" cy="4075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400" dirty="0">
              <a:solidFill>
                <a:schemeClr val="tx1"/>
              </a:solidFill>
            </a:endParaRPr>
          </a:p>
          <a:p>
            <a:pPr algn="ctr"/>
            <a:endParaRPr lang="sl-SI" sz="2400" dirty="0">
              <a:solidFill>
                <a:schemeClr val="tx1"/>
              </a:solidFill>
            </a:endParaRPr>
          </a:p>
          <a:p>
            <a:pPr algn="ctr"/>
            <a:endParaRPr lang="sl-SI" sz="2400" dirty="0">
              <a:solidFill>
                <a:schemeClr val="tx1"/>
              </a:solidFill>
            </a:endParaRPr>
          </a:p>
          <a:p>
            <a:pPr algn="ctr"/>
            <a:endParaRPr lang="sl-SI" sz="2400" dirty="0">
              <a:solidFill>
                <a:schemeClr val="tx1"/>
              </a:solidFill>
            </a:endParaRP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3" name="Slika 62">
            <a:extLst>
              <a:ext uri="{FF2B5EF4-FFF2-40B4-BE49-F238E27FC236}">
                <a16:creationId xmlns:a16="http://schemas.microsoft.com/office/drawing/2014/main" id="{92BB57D8-F379-4119-9AC2-2DFE5ED20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711" y="1561737"/>
            <a:ext cx="4133583" cy="2588534"/>
          </a:xfrm>
          <a:prstGeom prst="rect">
            <a:avLst/>
          </a:prstGeom>
          <a:ln>
            <a:noFill/>
          </a:ln>
          <a:effectLst/>
        </p:spPr>
      </p:pic>
      <p:sp>
        <p:nvSpPr>
          <p:cNvPr id="49" name="PoljeZBesedilom 48">
            <a:extLst>
              <a:ext uri="{FF2B5EF4-FFF2-40B4-BE49-F238E27FC236}">
                <a16:creationId xmlns:a16="http://schemas.microsoft.com/office/drawing/2014/main" id="{5B94C928-53A1-44A9-B091-01739D977827}"/>
              </a:ext>
            </a:extLst>
          </p:cNvPr>
          <p:cNvSpPr txBox="1"/>
          <p:nvPr/>
        </p:nvSpPr>
        <p:spPr>
          <a:xfrm>
            <a:off x="3627882" y="968568"/>
            <a:ext cx="500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C00000"/>
                </a:solidFill>
              </a:rPr>
              <a:t>MALI PRINC</a:t>
            </a: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C2454440-E887-4546-A4CA-48BD2C98CA8F}"/>
              </a:ext>
            </a:extLst>
          </p:cNvPr>
          <p:cNvSpPr txBox="1"/>
          <p:nvPr/>
        </p:nvSpPr>
        <p:spPr>
          <a:xfrm>
            <a:off x="11432286" y="453129"/>
            <a:ext cx="553998" cy="49469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l-SI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FILMSKA VZGOJA – 2019/2020</a:t>
            </a:r>
          </a:p>
        </p:txBody>
      </p:sp>
      <p:sp>
        <p:nvSpPr>
          <p:cNvPr id="57" name="Zvezda: 5 krakov 56">
            <a:extLst>
              <a:ext uri="{FF2B5EF4-FFF2-40B4-BE49-F238E27FC236}">
                <a16:creationId xmlns:a16="http://schemas.microsoft.com/office/drawing/2014/main" id="{6BA52315-A108-4B58-BC6E-596BC7F8EA6D}"/>
              </a:ext>
            </a:extLst>
          </p:cNvPr>
          <p:cNvSpPr/>
          <p:nvPr/>
        </p:nvSpPr>
        <p:spPr>
          <a:xfrm rot="19154731">
            <a:off x="3434060" y="3179775"/>
            <a:ext cx="730377" cy="73152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74" name="Zvezda: 5 krakov 73">
            <a:extLst>
              <a:ext uri="{FF2B5EF4-FFF2-40B4-BE49-F238E27FC236}">
                <a16:creationId xmlns:a16="http://schemas.microsoft.com/office/drawing/2014/main" id="{FB04C529-CE64-4EB0-AD32-67D2EE6F5710}"/>
              </a:ext>
            </a:extLst>
          </p:cNvPr>
          <p:cNvSpPr/>
          <p:nvPr/>
        </p:nvSpPr>
        <p:spPr>
          <a:xfrm rot="19154731">
            <a:off x="7798250" y="2606492"/>
            <a:ext cx="730377" cy="73152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5" name="Zvezda: 5 krakov 74">
            <a:extLst>
              <a:ext uri="{FF2B5EF4-FFF2-40B4-BE49-F238E27FC236}">
                <a16:creationId xmlns:a16="http://schemas.microsoft.com/office/drawing/2014/main" id="{67E4B7BE-3B39-4901-8172-C911AE23CE30}"/>
              </a:ext>
            </a:extLst>
          </p:cNvPr>
          <p:cNvSpPr/>
          <p:nvPr/>
        </p:nvSpPr>
        <p:spPr>
          <a:xfrm rot="19154731">
            <a:off x="2644180" y="3069858"/>
            <a:ext cx="464941" cy="446663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6" name="Zvezda: 5 krakov 75">
            <a:extLst>
              <a:ext uri="{FF2B5EF4-FFF2-40B4-BE49-F238E27FC236}">
                <a16:creationId xmlns:a16="http://schemas.microsoft.com/office/drawing/2014/main" id="{4DAAA2A7-2E8D-4D6A-B969-B813F3D937AE}"/>
              </a:ext>
            </a:extLst>
          </p:cNvPr>
          <p:cNvSpPr/>
          <p:nvPr/>
        </p:nvSpPr>
        <p:spPr>
          <a:xfrm rot="19154731">
            <a:off x="8813636" y="2233449"/>
            <a:ext cx="464941" cy="446663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8" name="PoljeZBesedilom 57">
            <a:extLst>
              <a:ext uri="{FF2B5EF4-FFF2-40B4-BE49-F238E27FC236}">
                <a16:creationId xmlns:a16="http://schemas.microsoft.com/office/drawing/2014/main" id="{54B0169C-CC75-4697-AB1E-39527868B46B}"/>
              </a:ext>
            </a:extLst>
          </p:cNvPr>
          <p:cNvSpPr txBox="1"/>
          <p:nvPr/>
        </p:nvSpPr>
        <p:spPr>
          <a:xfrm>
            <a:off x="0" y="706958"/>
            <a:ext cx="146761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6. razred</a:t>
            </a:r>
          </a:p>
        </p:txBody>
      </p:sp>
      <p:sp>
        <p:nvSpPr>
          <p:cNvPr id="78" name="PoljeZBesedilom 77">
            <a:extLst>
              <a:ext uri="{FF2B5EF4-FFF2-40B4-BE49-F238E27FC236}">
                <a16:creationId xmlns:a16="http://schemas.microsoft.com/office/drawing/2014/main" id="{6E592E50-5014-404E-81C8-8FD7D3E400BD}"/>
              </a:ext>
            </a:extLst>
          </p:cNvPr>
          <p:cNvSpPr txBox="1"/>
          <p:nvPr/>
        </p:nvSpPr>
        <p:spPr>
          <a:xfrm>
            <a:off x="-1" y="1207853"/>
            <a:ext cx="146761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7. razred</a:t>
            </a:r>
          </a:p>
        </p:txBody>
      </p:sp>
      <p:sp>
        <p:nvSpPr>
          <p:cNvPr id="79" name="PoljeZBesedilom 78">
            <a:extLst>
              <a:ext uri="{FF2B5EF4-FFF2-40B4-BE49-F238E27FC236}">
                <a16:creationId xmlns:a16="http://schemas.microsoft.com/office/drawing/2014/main" id="{94C20EF8-175C-49BC-B60D-969522C8E5B3}"/>
              </a:ext>
            </a:extLst>
          </p:cNvPr>
          <p:cNvSpPr txBox="1"/>
          <p:nvPr/>
        </p:nvSpPr>
        <p:spPr>
          <a:xfrm>
            <a:off x="10361" y="1708748"/>
            <a:ext cx="145725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8. razred</a:t>
            </a:r>
          </a:p>
        </p:txBody>
      </p:sp>
      <p:sp>
        <p:nvSpPr>
          <p:cNvPr id="80" name="PoljeZBesedilom 79">
            <a:extLst>
              <a:ext uri="{FF2B5EF4-FFF2-40B4-BE49-F238E27FC236}">
                <a16:creationId xmlns:a16="http://schemas.microsoft.com/office/drawing/2014/main" id="{E94BF794-6D40-4EE0-BC0B-B2441B3FC0CB}"/>
              </a:ext>
            </a:extLst>
          </p:cNvPr>
          <p:cNvSpPr txBox="1"/>
          <p:nvPr/>
        </p:nvSpPr>
        <p:spPr>
          <a:xfrm>
            <a:off x="-2097" y="2209643"/>
            <a:ext cx="145725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9. razred</a:t>
            </a:r>
          </a:p>
        </p:txBody>
      </p:sp>
      <p:sp>
        <p:nvSpPr>
          <p:cNvPr id="81" name="Zvezda: 5 krakov 80">
            <a:extLst>
              <a:ext uri="{FF2B5EF4-FFF2-40B4-BE49-F238E27FC236}">
                <a16:creationId xmlns:a16="http://schemas.microsoft.com/office/drawing/2014/main" id="{17B72B12-1FA2-4024-A372-AA14484668DE}"/>
              </a:ext>
            </a:extLst>
          </p:cNvPr>
          <p:cNvSpPr/>
          <p:nvPr/>
        </p:nvSpPr>
        <p:spPr>
          <a:xfrm rot="19154731">
            <a:off x="1979379" y="3592454"/>
            <a:ext cx="290932" cy="2990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2" name="Zvezda: 5 krakov 81">
            <a:extLst>
              <a:ext uri="{FF2B5EF4-FFF2-40B4-BE49-F238E27FC236}">
                <a16:creationId xmlns:a16="http://schemas.microsoft.com/office/drawing/2014/main" id="{4358C31C-9CB7-4453-820A-8661B2FC92E5}"/>
              </a:ext>
            </a:extLst>
          </p:cNvPr>
          <p:cNvSpPr/>
          <p:nvPr/>
        </p:nvSpPr>
        <p:spPr>
          <a:xfrm rot="19154731">
            <a:off x="9419768" y="1486658"/>
            <a:ext cx="290932" cy="2990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832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74" grpId="0" animBg="1"/>
      <p:bldP spid="75" grpId="0" animBg="1"/>
      <p:bldP spid="76" grpId="0" animBg="1"/>
      <p:bldP spid="81" grpId="0" animBg="1"/>
      <p:bldP spid="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3A530DA-2C8E-4839-AC74-35EB31CD8EBB}"/>
              </a:ext>
            </a:extLst>
          </p:cNvPr>
          <p:cNvSpPr txBox="1"/>
          <p:nvPr/>
        </p:nvSpPr>
        <p:spPr>
          <a:xfrm>
            <a:off x="719328" y="214172"/>
            <a:ext cx="10753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7E0000"/>
                </a:solidFill>
              </a:rPr>
              <a:t>UVODNIK</a:t>
            </a:r>
          </a:p>
          <a:p>
            <a:pPr algn="ctr"/>
            <a:endParaRPr lang="sl-SI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/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Animirani film Mali princ je nastal po literarnem delu z istoimenskim naslovom, ki ga je napisal francoski pisatelj </a:t>
            </a:r>
            <a:r>
              <a:rPr lang="sl-S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Antoine de Saint-</a:t>
            </a:r>
            <a:r>
              <a:rPr lang="sl-SI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Exupéry</a:t>
            </a:r>
            <a:r>
              <a:rPr lang="sl-S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[</a:t>
            </a:r>
            <a:r>
              <a:rPr lang="sl-SI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Antuán</a:t>
            </a: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dé </a:t>
            </a:r>
            <a:r>
              <a:rPr lang="sl-SI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Sént</a:t>
            </a: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sl-SI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Eksziperì</a:t>
            </a: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]. Literarna predloga filma je bila prevedena v okoli 180 jezikov, prevod v slovenščino je opravil slovenski pesnik Ivan Minatti. </a:t>
            </a:r>
          </a:p>
          <a:p>
            <a:pPr algn="ctr"/>
            <a:endParaRPr lang="sl-SI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/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Zgodba v Malem princu je ena najbolj branih in najlepših v svetovni književnosti. Namenjena je vsem generacijam. </a:t>
            </a:r>
          </a:p>
          <a:p>
            <a:pPr algn="ctr"/>
            <a:b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Ljubica Rodošek je o Malem princu povedala:</a:t>
            </a:r>
          </a:p>
          <a:p>
            <a:pPr algn="ctr"/>
            <a:endParaRPr lang="sl-SI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/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To je </a:t>
            </a:r>
            <a:r>
              <a:rPr lang="sl-SI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„pripoved o fantu, ki ni kraljevskega rodu, a je kljub temu princ. Ne prihaja iz slavne vladarske družine, a je vendar najslavnejši. Ni bajno bogat, s seboj pa prinaša največje bogastvo. Ni začaran, a zaradi njegovih besed smo kot uročeni. In končno, pripoved govori o fantu, ki je domišljijski lik, a je resničnejši od resnice.“</a:t>
            </a:r>
          </a:p>
          <a:p>
            <a:pPr algn="ctr"/>
            <a:endParaRPr lang="sl-SI" b="1" dirty="0">
              <a:solidFill>
                <a:srgbClr val="7E0000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35097A3-95AB-4FA6-AD4C-7CDF6BCE4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247" y="4184490"/>
            <a:ext cx="1725505" cy="2130553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8707D362-BE24-4EBF-A8EF-BC4D4221DC0C}"/>
              </a:ext>
            </a:extLst>
          </p:cNvPr>
          <p:cNvSpPr/>
          <p:nvPr/>
        </p:nvSpPr>
        <p:spPr>
          <a:xfrm>
            <a:off x="0" y="0"/>
            <a:ext cx="292608" cy="6858000"/>
          </a:xfrm>
          <a:prstGeom prst="rect">
            <a:avLst/>
          </a:prstGeom>
          <a:solidFill>
            <a:srgbClr val="7E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7084BC1A-7DD2-4C65-893F-9B7489850542}"/>
              </a:ext>
            </a:extLst>
          </p:cNvPr>
          <p:cNvSpPr/>
          <p:nvPr/>
        </p:nvSpPr>
        <p:spPr>
          <a:xfrm>
            <a:off x="11893296" y="0"/>
            <a:ext cx="292608" cy="6858000"/>
          </a:xfrm>
          <a:prstGeom prst="rect">
            <a:avLst/>
          </a:prstGeom>
          <a:solidFill>
            <a:srgbClr val="7E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301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8707D362-BE24-4EBF-A8EF-BC4D4221DC0C}"/>
              </a:ext>
            </a:extLst>
          </p:cNvPr>
          <p:cNvSpPr/>
          <p:nvPr/>
        </p:nvSpPr>
        <p:spPr>
          <a:xfrm>
            <a:off x="0" y="0"/>
            <a:ext cx="292608" cy="6858000"/>
          </a:xfrm>
          <a:prstGeom prst="rect">
            <a:avLst/>
          </a:prstGeom>
          <a:solidFill>
            <a:srgbClr val="7E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7084BC1A-7DD2-4C65-893F-9B7489850542}"/>
              </a:ext>
            </a:extLst>
          </p:cNvPr>
          <p:cNvSpPr/>
          <p:nvPr/>
        </p:nvSpPr>
        <p:spPr>
          <a:xfrm>
            <a:off x="11893296" y="0"/>
            <a:ext cx="292608" cy="6858000"/>
          </a:xfrm>
          <a:prstGeom prst="rect">
            <a:avLst/>
          </a:prstGeom>
          <a:solidFill>
            <a:srgbClr val="7E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9AF4A53-C3D0-497D-8A82-4474988B5431}"/>
              </a:ext>
            </a:extLst>
          </p:cNvPr>
          <p:cNvSpPr txBox="1"/>
          <p:nvPr/>
        </p:nvSpPr>
        <p:spPr>
          <a:xfrm>
            <a:off x="582168" y="1901952"/>
            <a:ext cx="110276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latin typeface="+mj-lt"/>
              </a:rPr>
              <a:t>Mali princ skriva v sebi modrosti življenja, ki jih širokosrčno deli bralcem svoje zgodbe. Režiser Mark Osborne se je odločil po literarni predlogi posneti animirani pustolovski film. V letu 2015 se je Mali princ predstavil na filmskih platnih. V središču zgodbe je Mala deklica, ki jo odlikuje neustrašnost, bistrost in radovednost. Na njeni poti v svet odraslih jo spremlja njena gospodovalna in ambiciozna mama, ki ji poskuša tlakovati uspešno življenjsko pot. Na videz urejen svet Male deklice obrne na glavo Letalec – prijazen in navihan stari sosed, ki ji odpre vrata v domišljijski svet, v katerem je prav vse mogoče. Mala deklica se pripravi na čudežno potovanje v svoj domišljijski svet in v svet Malega princa. Pri tem ji pomaga Letalec, saj ji začne pripovedovati neverjetne zgodbe, ki jih je doživel. Ob njegovih fantastičnih pripovedih se Mala deklica podaja v skrite domišljijske svetove in počasi spoznava, da vsi potrebujemo Malega princa v sebi, saj le tako dobimo tiste ta prave izkušnje o sebi in svetu, med drugim pa v nas samih zori in dozori tudi spoznanje …</a:t>
            </a:r>
          </a:p>
          <a:p>
            <a:pPr algn="ctr"/>
            <a:endParaRPr lang="sl-SI" dirty="0">
              <a:latin typeface="+mj-lt"/>
            </a:endParaRPr>
          </a:p>
          <a:p>
            <a:pPr algn="ctr"/>
            <a:r>
              <a:rPr lang="sl-SI" dirty="0">
                <a:latin typeface="+mj-lt"/>
              </a:rPr>
              <a:t>… da je bistvo očem nevidno. Kdor hoče videti, mora gledati s            … </a:t>
            </a:r>
          </a:p>
          <a:p>
            <a:pPr algn="ctr"/>
            <a:endParaRPr lang="sl-SI" dirty="0">
              <a:latin typeface="+mj-lt"/>
            </a:endParaRPr>
          </a:p>
        </p:txBody>
      </p:sp>
      <p:sp>
        <p:nvSpPr>
          <p:cNvPr id="7" name="Srce 6">
            <a:extLst>
              <a:ext uri="{FF2B5EF4-FFF2-40B4-BE49-F238E27FC236}">
                <a16:creationId xmlns:a16="http://schemas.microsoft.com/office/drawing/2014/main" id="{F0C74C04-9EB2-4E96-B6A7-F6237BE98287}"/>
              </a:ext>
            </a:extLst>
          </p:cNvPr>
          <p:cNvSpPr/>
          <p:nvPr/>
        </p:nvSpPr>
        <p:spPr>
          <a:xfrm>
            <a:off x="8577072" y="4839994"/>
            <a:ext cx="484632" cy="450972"/>
          </a:xfrm>
          <a:prstGeom prst="heart">
            <a:avLst/>
          </a:prstGeom>
          <a:solidFill>
            <a:srgbClr val="7E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B10E5826-A507-48CE-A17F-5518A36FE155}"/>
              </a:ext>
            </a:extLst>
          </p:cNvPr>
          <p:cNvCxnSpPr/>
          <p:nvPr/>
        </p:nvCxnSpPr>
        <p:spPr>
          <a:xfrm>
            <a:off x="222504" y="1463040"/>
            <a:ext cx="11746992" cy="0"/>
          </a:xfrm>
          <a:prstGeom prst="line">
            <a:avLst/>
          </a:prstGeom>
          <a:ln>
            <a:solidFill>
              <a:srgbClr val="7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1B905B9E-06A5-4315-BBC7-186B3366FF42}"/>
              </a:ext>
            </a:extLst>
          </p:cNvPr>
          <p:cNvCxnSpPr/>
          <p:nvPr/>
        </p:nvCxnSpPr>
        <p:spPr>
          <a:xfrm>
            <a:off x="292608" y="5437632"/>
            <a:ext cx="11746992" cy="0"/>
          </a:xfrm>
          <a:prstGeom prst="line">
            <a:avLst/>
          </a:prstGeom>
          <a:ln>
            <a:solidFill>
              <a:srgbClr val="7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48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avokotnik 29">
            <a:extLst>
              <a:ext uri="{FF2B5EF4-FFF2-40B4-BE49-F238E27FC236}">
                <a16:creationId xmlns:a16="http://schemas.microsoft.com/office/drawing/2014/main" id="{B084EECC-E043-4375-AB1C-6DC2DCDFC5FF}"/>
              </a:ext>
            </a:extLst>
          </p:cNvPr>
          <p:cNvSpPr/>
          <p:nvPr/>
        </p:nvSpPr>
        <p:spPr>
          <a:xfrm>
            <a:off x="292608" y="-18288"/>
            <a:ext cx="11600688" cy="68854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400" dirty="0">
              <a:solidFill>
                <a:schemeClr val="tx1"/>
              </a:solidFill>
            </a:endParaRPr>
          </a:p>
          <a:p>
            <a:pPr algn="ctr"/>
            <a:endParaRPr lang="sl-SI" sz="2400" dirty="0">
              <a:solidFill>
                <a:schemeClr val="tx1"/>
              </a:solidFill>
            </a:endParaRPr>
          </a:p>
          <a:p>
            <a:pPr algn="ctr"/>
            <a:endParaRPr lang="sl-SI" sz="2400" dirty="0">
              <a:solidFill>
                <a:schemeClr val="tx1"/>
              </a:solidFill>
            </a:endParaRPr>
          </a:p>
          <a:p>
            <a:pPr algn="ctr"/>
            <a:endParaRPr lang="sl-SI" sz="2400" dirty="0">
              <a:solidFill>
                <a:schemeClr val="tx1"/>
              </a:solidFill>
            </a:endParaRP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A11D2827-9C36-4EED-A5E2-C45252E0E293}"/>
              </a:ext>
            </a:extLst>
          </p:cNvPr>
          <p:cNvSpPr/>
          <p:nvPr/>
        </p:nvSpPr>
        <p:spPr>
          <a:xfrm>
            <a:off x="0" y="5212080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2239F976-4E1F-431D-AD76-ED3744726C61}"/>
              </a:ext>
            </a:extLst>
          </p:cNvPr>
          <p:cNvSpPr/>
          <p:nvPr/>
        </p:nvSpPr>
        <p:spPr>
          <a:xfrm>
            <a:off x="1513332" y="5212080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: zaokroženi vogali 11">
            <a:extLst>
              <a:ext uri="{FF2B5EF4-FFF2-40B4-BE49-F238E27FC236}">
                <a16:creationId xmlns:a16="http://schemas.microsoft.com/office/drawing/2014/main" id="{92461E06-BB65-4B0A-94C0-1320380B314E}"/>
              </a:ext>
            </a:extLst>
          </p:cNvPr>
          <p:cNvSpPr/>
          <p:nvPr/>
        </p:nvSpPr>
        <p:spPr>
          <a:xfrm>
            <a:off x="3026664" y="5212080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: zaokroženi vogali 12">
            <a:extLst>
              <a:ext uri="{FF2B5EF4-FFF2-40B4-BE49-F238E27FC236}">
                <a16:creationId xmlns:a16="http://schemas.microsoft.com/office/drawing/2014/main" id="{BE273EFA-C653-4BAA-B00F-FA82A3D0E6CB}"/>
              </a:ext>
            </a:extLst>
          </p:cNvPr>
          <p:cNvSpPr/>
          <p:nvPr/>
        </p:nvSpPr>
        <p:spPr>
          <a:xfrm>
            <a:off x="737235" y="5852160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: zaokroženi vogali 13">
            <a:extLst>
              <a:ext uri="{FF2B5EF4-FFF2-40B4-BE49-F238E27FC236}">
                <a16:creationId xmlns:a16="http://schemas.microsoft.com/office/drawing/2014/main" id="{6A813E03-92E6-4C5C-8C75-A0980EC17E1F}"/>
              </a:ext>
            </a:extLst>
          </p:cNvPr>
          <p:cNvSpPr/>
          <p:nvPr/>
        </p:nvSpPr>
        <p:spPr>
          <a:xfrm>
            <a:off x="2250567" y="5852160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: zaokroženi vogali 14">
            <a:extLst>
              <a:ext uri="{FF2B5EF4-FFF2-40B4-BE49-F238E27FC236}">
                <a16:creationId xmlns:a16="http://schemas.microsoft.com/office/drawing/2014/main" id="{A1879DF5-9280-4B43-A66F-671C458133B2}"/>
              </a:ext>
            </a:extLst>
          </p:cNvPr>
          <p:cNvSpPr/>
          <p:nvPr/>
        </p:nvSpPr>
        <p:spPr>
          <a:xfrm>
            <a:off x="4539996" y="5212080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: zaokroženi vogali 15">
            <a:extLst>
              <a:ext uri="{FF2B5EF4-FFF2-40B4-BE49-F238E27FC236}">
                <a16:creationId xmlns:a16="http://schemas.microsoft.com/office/drawing/2014/main" id="{7A5DE750-B883-442C-878A-61E1CD9B9ABA}"/>
              </a:ext>
            </a:extLst>
          </p:cNvPr>
          <p:cNvSpPr/>
          <p:nvPr/>
        </p:nvSpPr>
        <p:spPr>
          <a:xfrm>
            <a:off x="6053328" y="5212080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: zaokroženi vogali 16">
            <a:extLst>
              <a:ext uri="{FF2B5EF4-FFF2-40B4-BE49-F238E27FC236}">
                <a16:creationId xmlns:a16="http://schemas.microsoft.com/office/drawing/2014/main" id="{974EBC24-0448-425A-892A-94A9CDF92795}"/>
              </a:ext>
            </a:extLst>
          </p:cNvPr>
          <p:cNvSpPr/>
          <p:nvPr/>
        </p:nvSpPr>
        <p:spPr>
          <a:xfrm>
            <a:off x="7547229" y="5212080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: zaokroženi vogali 17">
            <a:extLst>
              <a:ext uri="{FF2B5EF4-FFF2-40B4-BE49-F238E27FC236}">
                <a16:creationId xmlns:a16="http://schemas.microsoft.com/office/drawing/2014/main" id="{47DD5558-AE5A-4E8E-BE54-6149F980BD50}"/>
              </a:ext>
            </a:extLst>
          </p:cNvPr>
          <p:cNvSpPr/>
          <p:nvPr/>
        </p:nvSpPr>
        <p:spPr>
          <a:xfrm>
            <a:off x="9041130" y="5212080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ravokotnik: zaokroženi vogali 18">
            <a:extLst>
              <a:ext uri="{FF2B5EF4-FFF2-40B4-BE49-F238E27FC236}">
                <a16:creationId xmlns:a16="http://schemas.microsoft.com/office/drawing/2014/main" id="{DBF84C03-2836-4D5B-92B8-F8EAA9FF6E9F}"/>
              </a:ext>
            </a:extLst>
          </p:cNvPr>
          <p:cNvSpPr/>
          <p:nvPr/>
        </p:nvSpPr>
        <p:spPr>
          <a:xfrm>
            <a:off x="3725037" y="5852160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: zaokroženi vogali 19">
            <a:extLst>
              <a:ext uri="{FF2B5EF4-FFF2-40B4-BE49-F238E27FC236}">
                <a16:creationId xmlns:a16="http://schemas.microsoft.com/office/drawing/2014/main" id="{518F8901-E947-49DC-8D3F-934FA96392F1}"/>
              </a:ext>
            </a:extLst>
          </p:cNvPr>
          <p:cNvSpPr/>
          <p:nvPr/>
        </p:nvSpPr>
        <p:spPr>
          <a:xfrm>
            <a:off x="5218938" y="5852160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ravokotnik: zaokroženi vogali 20">
            <a:extLst>
              <a:ext uri="{FF2B5EF4-FFF2-40B4-BE49-F238E27FC236}">
                <a16:creationId xmlns:a16="http://schemas.microsoft.com/office/drawing/2014/main" id="{AB82F962-C4AD-4F5A-B4AD-8CF4147CF58E}"/>
              </a:ext>
            </a:extLst>
          </p:cNvPr>
          <p:cNvSpPr/>
          <p:nvPr/>
        </p:nvSpPr>
        <p:spPr>
          <a:xfrm>
            <a:off x="6703124" y="5852160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ravokotnik: zaokroženi vogali 21">
            <a:extLst>
              <a:ext uri="{FF2B5EF4-FFF2-40B4-BE49-F238E27FC236}">
                <a16:creationId xmlns:a16="http://schemas.microsoft.com/office/drawing/2014/main" id="{37F4B04C-8E73-43A7-9983-0E5DB4F99103}"/>
              </a:ext>
            </a:extLst>
          </p:cNvPr>
          <p:cNvSpPr/>
          <p:nvPr/>
        </p:nvSpPr>
        <p:spPr>
          <a:xfrm>
            <a:off x="10515600" y="5212080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3" name="Slika 22" descr="Download Popcorn PNG Image for Free">
            <a:extLst>
              <a:ext uri="{FF2B5EF4-FFF2-40B4-BE49-F238E27FC236}">
                <a16:creationId xmlns:a16="http://schemas.microsoft.com/office/drawing/2014/main" id="{0DE7F3A7-BDCD-4BD0-94EA-756C2B1A3D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132" y="4794028"/>
            <a:ext cx="1775650" cy="211626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Pravokotnik: zaokroženi vogali 23">
            <a:extLst>
              <a:ext uri="{FF2B5EF4-FFF2-40B4-BE49-F238E27FC236}">
                <a16:creationId xmlns:a16="http://schemas.microsoft.com/office/drawing/2014/main" id="{A8CC9C92-540B-4901-941E-DB8F033A7CA9}"/>
              </a:ext>
            </a:extLst>
          </p:cNvPr>
          <p:cNvSpPr/>
          <p:nvPr/>
        </p:nvSpPr>
        <p:spPr>
          <a:xfrm>
            <a:off x="8198740" y="5869162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Pravokotnik: zaokroženi vogali 24">
            <a:extLst>
              <a:ext uri="{FF2B5EF4-FFF2-40B4-BE49-F238E27FC236}">
                <a16:creationId xmlns:a16="http://schemas.microsoft.com/office/drawing/2014/main" id="{79672E51-42E9-4BC1-8AAE-410EA5DCA1D2}"/>
              </a:ext>
            </a:extLst>
          </p:cNvPr>
          <p:cNvSpPr/>
          <p:nvPr/>
        </p:nvSpPr>
        <p:spPr>
          <a:xfrm>
            <a:off x="9691116" y="5869162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ravokotnik: zaokroženi vogali 25">
            <a:extLst>
              <a:ext uri="{FF2B5EF4-FFF2-40B4-BE49-F238E27FC236}">
                <a16:creationId xmlns:a16="http://schemas.microsoft.com/office/drawing/2014/main" id="{4C751236-58DB-466B-9E50-213D3F2840C3}"/>
              </a:ext>
            </a:extLst>
          </p:cNvPr>
          <p:cNvSpPr/>
          <p:nvPr/>
        </p:nvSpPr>
        <p:spPr>
          <a:xfrm>
            <a:off x="11165587" y="5861304"/>
            <a:ext cx="863345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1B740D91-D17D-455E-B857-C988232E8B3F}"/>
              </a:ext>
            </a:extLst>
          </p:cNvPr>
          <p:cNvSpPr/>
          <p:nvPr/>
        </p:nvSpPr>
        <p:spPr>
          <a:xfrm>
            <a:off x="11893296" y="-9144"/>
            <a:ext cx="292608" cy="6885432"/>
          </a:xfrm>
          <a:prstGeom prst="rect">
            <a:avLst/>
          </a:prstGeom>
          <a:solidFill>
            <a:srgbClr val="7E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Pravokotnik: zaokroženi vogali 27">
            <a:extLst>
              <a:ext uri="{FF2B5EF4-FFF2-40B4-BE49-F238E27FC236}">
                <a16:creationId xmlns:a16="http://schemas.microsoft.com/office/drawing/2014/main" id="{A4A74ABA-A4AC-4A2C-973F-E8906A23A19B}"/>
              </a:ext>
            </a:extLst>
          </p:cNvPr>
          <p:cNvSpPr/>
          <p:nvPr/>
        </p:nvSpPr>
        <p:spPr>
          <a:xfrm>
            <a:off x="140017" y="5852160"/>
            <a:ext cx="681990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Pravokotnik 28">
            <a:extLst>
              <a:ext uri="{FF2B5EF4-FFF2-40B4-BE49-F238E27FC236}">
                <a16:creationId xmlns:a16="http://schemas.microsoft.com/office/drawing/2014/main" id="{4B2BC0F7-8F40-48FA-9DBC-85152BF438CF}"/>
              </a:ext>
            </a:extLst>
          </p:cNvPr>
          <p:cNvSpPr/>
          <p:nvPr/>
        </p:nvSpPr>
        <p:spPr>
          <a:xfrm>
            <a:off x="0" y="0"/>
            <a:ext cx="292608" cy="6858000"/>
          </a:xfrm>
          <a:prstGeom prst="rect">
            <a:avLst/>
          </a:prstGeom>
          <a:solidFill>
            <a:srgbClr val="7E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15182470-0010-4C16-8DB5-64AE1CE27A99}"/>
              </a:ext>
            </a:extLst>
          </p:cNvPr>
          <p:cNvSpPr txBox="1"/>
          <p:nvPr/>
        </p:nvSpPr>
        <p:spPr>
          <a:xfrm>
            <a:off x="756666" y="499158"/>
            <a:ext cx="1075334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7E0000"/>
                </a:solidFill>
              </a:rPr>
              <a:t>PODATKI O FILMU MALI PRINC</a:t>
            </a:r>
            <a:br>
              <a:rPr lang="sl-SI" b="1" dirty="0">
                <a:solidFill>
                  <a:srgbClr val="7E0000"/>
                </a:solidFill>
              </a:rPr>
            </a:br>
            <a:r>
              <a:rPr lang="sl-SI" b="1" dirty="0">
                <a:solidFill>
                  <a:srgbClr val="7E0000"/>
                </a:solidFill>
              </a:rPr>
              <a:t>(Francija, 2015, 115 minut)</a:t>
            </a:r>
          </a:p>
          <a:p>
            <a:pPr algn="ctr"/>
            <a:endParaRPr lang="sl-SI" b="1" dirty="0">
              <a:solidFill>
                <a:srgbClr val="7E0000"/>
              </a:solidFill>
            </a:endParaRPr>
          </a:p>
          <a:p>
            <a:pPr algn="ctr"/>
            <a:r>
              <a:rPr lang="sl-SI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Žanr/vrsta</a:t>
            </a:r>
          </a:p>
          <a:p>
            <a:pPr algn="ctr"/>
            <a:r>
              <a:rPr lang="sl-SI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animirana domišljijska pustolovščina/animirani film, družinski film</a:t>
            </a:r>
            <a:br>
              <a:rPr lang="sl-SI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sl-SI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sl-SI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Scenarij</a:t>
            </a:r>
            <a:br>
              <a:rPr lang="sl-SI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l-SI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Mark Osborne, Bob Persichetti in Irena Brignull (po romanu Antoina de </a:t>
            </a:r>
            <a:r>
              <a:rPr lang="sl-SI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Saint-Exuperyja</a:t>
            </a:r>
            <a:r>
              <a:rPr lang="sl-SI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  <a:endParaRPr lang="sl-SI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endParaRPr lang="sl-SI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sl-SI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Režija</a:t>
            </a:r>
            <a:br>
              <a:rPr lang="sl-SI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l-SI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Mark Osborne </a:t>
            </a:r>
          </a:p>
          <a:p>
            <a:pPr algn="ctr"/>
            <a:endParaRPr lang="sl-SI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sl-SI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Glasovi slovenske sinhronizacije</a:t>
            </a:r>
            <a:endParaRPr lang="sl-SI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sl-SI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Letalec: Primož Pirnat</a:t>
            </a:r>
            <a:br>
              <a:rPr lang="sl-SI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sl-SI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Mala deklica: Maja Kunšič</a:t>
            </a:r>
            <a:br>
              <a:rPr lang="sl-SI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sl-SI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Mama: Vesna Pernarčič</a:t>
            </a:r>
            <a:br>
              <a:rPr lang="sl-SI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sl-SI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Mali princ: Gašper Jarni</a:t>
            </a:r>
          </a:p>
          <a:p>
            <a:pPr algn="ctr"/>
            <a:endParaRPr lang="sl-SI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/>
            <a:endParaRPr lang="sl-SI" b="1" dirty="0">
              <a:solidFill>
                <a:srgbClr val="7E0000"/>
              </a:solidFill>
            </a:endParaRPr>
          </a:p>
        </p:txBody>
      </p:sp>
      <p:sp>
        <p:nvSpPr>
          <p:cNvPr id="32" name="Pravokotnik 31">
            <a:extLst>
              <a:ext uri="{FF2B5EF4-FFF2-40B4-BE49-F238E27FC236}">
                <a16:creationId xmlns:a16="http://schemas.microsoft.com/office/drawing/2014/main" id="{89F4C9F5-A686-4A09-B40F-5594F266714F}"/>
              </a:ext>
            </a:extLst>
          </p:cNvPr>
          <p:cNvSpPr/>
          <p:nvPr/>
        </p:nvSpPr>
        <p:spPr>
          <a:xfrm rot="5400000">
            <a:off x="5906452" y="-5907596"/>
            <a:ext cx="292608" cy="12107799"/>
          </a:xfrm>
          <a:prstGeom prst="rect">
            <a:avLst/>
          </a:prstGeom>
          <a:solidFill>
            <a:srgbClr val="7E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482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avokotnik 29">
            <a:extLst>
              <a:ext uri="{FF2B5EF4-FFF2-40B4-BE49-F238E27FC236}">
                <a16:creationId xmlns:a16="http://schemas.microsoft.com/office/drawing/2014/main" id="{B084EECC-E043-4375-AB1C-6DC2DCDFC5FF}"/>
              </a:ext>
            </a:extLst>
          </p:cNvPr>
          <p:cNvSpPr/>
          <p:nvPr/>
        </p:nvSpPr>
        <p:spPr>
          <a:xfrm>
            <a:off x="292608" y="-13716"/>
            <a:ext cx="11600688" cy="68854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400" dirty="0">
              <a:solidFill>
                <a:schemeClr val="tx1"/>
              </a:solidFill>
            </a:endParaRPr>
          </a:p>
          <a:p>
            <a:pPr algn="ctr"/>
            <a:endParaRPr lang="sl-SI" sz="2400" dirty="0">
              <a:solidFill>
                <a:schemeClr val="tx1"/>
              </a:solidFill>
            </a:endParaRPr>
          </a:p>
          <a:p>
            <a:pPr algn="ctr"/>
            <a:endParaRPr lang="sl-SI" sz="2400" dirty="0">
              <a:solidFill>
                <a:schemeClr val="tx1"/>
              </a:solidFill>
            </a:endParaRPr>
          </a:p>
          <a:p>
            <a:pPr algn="ctr"/>
            <a:endParaRPr lang="sl-SI" sz="2400" dirty="0">
              <a:solidFill>
                <a:schemeClr val="tx1"/>
              </a:solidFill>
            </a:endParaRP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1B740D91-D17D-455E-B857-C988232E8B3F}"/>
              </a:ext>
            </a:extLst>
          </p:cNvPr>
          <p:cNvSpPr/>
          <p:nvPr/>
        </p:nvSpPr>
        <p:spPr>
          <a:xfrm>
            <a:off x="11893296" y="-9144"/>
            <a:ext cx="292608" cy="6885432"/>
          </a:xfrm>
          <a:prstGeom prst="rect">
            <a:avLst/>
          </a:prstGeom>
          <a:solidFill>
            <a:srgbClr val="7E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Pravokotnik 28">
            <a:extLst>
              <a:ext uri="{FF2B5EF4-FFF2-40B4-BE49-F238E27FC236}">
                <a16:creationId xmlns:a16="http://schemas.microsoft.com/office/drawing/2014/main" id="{4B2BC0F7-8F40-48FA-9DBC-85152BF438CF}"/>
              </a:ext>
            </a:extLst>
          </p:cNvPr>
          <p:cNvSpPr/>
          <p:nvPr/>
        </p:nvSpPr>
        <p:spPr>
          <a:xfrm>
            <a:off x="0" y="0"/>
            <a:ext cx="292608" cy="6858000"/>
          </a:xfrm>
          <a:prstGeom prst="rect">
            <a:avLst/>
          </a:prstGeom>
          <a:solidFill>
            <a:srgbClr val="7E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15182470-0010-4C16-8DB5-64AE1CE27A99}"/>
              </a:ext>
            </a:extLst>
          </p:cNvPr>
          <p:cNvSpPr txBox="1"/>
          <p:nvPr/>
        </p:nvSpPr>
        <p:spPr>
          <a:xfrm>
            <a:off x="716280" y="543765"/>
            <a:ext cx="10753344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b="1" dirty="0">
                <a:solidFill>
                  <a:srgbClr val="7E0000"/>
                </a:solidFill>
              </a:rPr>
              <a:t>ZANIMIVOSTI O FILMU MALI PRINC</a:t>
            </a:r>
            <a:br>
              <a:rPr lang="sl-SI" b="1" dirty="0">
                <a:solidFill>
                  <a:srgbClr val="7E0000"/>
                </a:solidFill>
              </a:rPr>
            </a:br>
            <a:endParaRPr lang="sl-SI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sl-SI" dirty="0">
                <a:latin typeface="+mj-lt"/>
              </a:rPr>
              <a:t>Likovna zasnova filma temelji na rumeni in beli barvi, ki prevladujeta v ilustracijah v knjigi Mali princ. V tistem delu filma, ki pripoveduje zgodbo o Malem princu, pa je bila uporabljena 'stop-</a:t>
            </a:r>
            <a:r>
              <a:rPr lang="sl-SI" dirty="0" err="1">
                <a:latin typeface="+mj-lt"/>
              </a:rPr>
              <a:t>motion</a:t>
            </a:r>
            <a:r>
              <a:rPr lang="sl-SI" dirty="0"/>
              <a:t>'</a:t>
            </a:r>
            <a:r>
              <a:rPr lang="sl-SI" dirty="0">
                <a:latin typeface="+mj-lt"/>
              </a:rPr>
              <a:t> animacija lutk in papirja (kolaž). Tako so snovalci filma poskušali ohraniti preprosto podobo ilustracij iz svetovno znane knjige. 5–15 sekund filma so morali animirati en teden (odvisno </a:t>
            </a:r>
            <a:r>
              <a:rPr lang="sl-SI">
                <a:latin typeface="+mj-lt"/>
              </a:rPr>
              <a:t>od težavnosti). </a:t>
            </a:r>
            <a:r>
              <a:rPr lang="sl-SI" dirty="0">
                <a:latin typeface="+mj-lt"/>
              </a:rPr>
              <a:t>V okvirni zgodbi o Mali deklici so uporabili računalniško animacijo.</a:t>
            </a:r>
            <a:endParaRPr lang="sl-SI" b="1" dirty="0">
              <a:solidFill>
                <a:srgbClr val="7E0000"/>
              </a:solidFill>
              <a:latin typeface="+mj-lt"/>
            </a:endParaRPr>
          </a:p>
        </p:txBody>
      </p:sp>
      <p:sp>
        <p:nvSpPr>
          <p:cNvPr id="32" name="Pravokotnik 31">
            <a:extLst>
              <a:ext uri="{FF2B5EF4-FFF2-40B4-BE49-F238E27FC236}">
                <a16:creationId xmlns:a16="http://schemas.microsoft.com/office/drawing/2014/main" id="{89F4C9F5-A686-4A09-B40F-5594F266714F}"/>
              </a:ext>
            </a:extLst>
          </p:cNvPr>
          <p:cNvSpPr/>
          <p:nvPr/>
        </p:nvSpPr>
        <p:spPr>
          <a:xfrm rot="5400000">
            <a:off x="5906452" y="-5907596"/>
            <a:ext cx="292608" cy="12107799"/>
          </a:xfrm>
          <a:prstGeom prst="rect">
            <a:avLst/>
          </a:prstGeom>
          <a:solidFill>
            <a:srgbClr val="7E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Pravokotnik 32">
            <a:extLst>
              <a:ext uri="{FF2B5EF4-FFF2-40B4-BE49-F238E27FC236}">
                <a16:creationId xmlns:a16="http://schemas.microsoft.com/office/drawing/2014/main" id="{93612E09-1824-42B3-8BA6-FB3F1DDB4E3F}"/>
              </a:ext>
            </a:extLst>
          </p:cNvPr>
          <p:cNvSpPr/>
          <p:nvPr/>
        </p:nvSpPr>
        <p:spPr>
          <a:xfrm rot="5400000">
            <a:off x="5913692" y="671514"/>
            <a:ext cx="292608" cy="12107799"/>
          </a:xfrm>
          <a:prstGeom prst="rect">
            <a:avLst/>
          </a:prstGeom>
          <a:solidFill>
            <a:srgbClr val="7E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FA00470-42C8-4671-A104-8FBD1CBC6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120" y="3614951"/>
            <a:ext cx="1566863" cy="2119313"/>
          </a:xfrm>
          <a:prstGeom prst="rect">
            <a:avLst/>
          </a:prstGeom>
          <a:ln>
            <a:solidFill>
              <a:srgbClr val="7E0000"/>
            </a:solidFill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4CC6578-48AE-47AF-B492-36A69977F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735" y="3614950"/>
            <a:ext cx="2457176" cy="2119314"/>
          </a:xfrm>
          <a:prstGeom prst="rect">
            <a:avLst/>
          </a:prstGeom>
          <a:ln>
            <a:solidFill>
              <a:srgbClr val="7E0000"/>
            </a:solidFill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E028A30-555C-4D6E-BCB3-51E10E155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663" y="3614950"/>
            <a:ext cx="2196220" cy="2121337"/>
          </a:xfrm>
          <a:prstGeom prst="rect">
            <a:avLst/>
          </a:prstGeom>
          <a:ln>
            <a:solidFill>
              <a:srgbClr val="7E0000"/>
            </a:solidFill>
          </a:ln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EC5067C-9BF1-4FBF-A498-4D050E952CE8}"/>
              </a:ext>
            </a:extLst>
          </p:cNvPr>
          <p:cNvSpPr txBox="1"/>
          <p:nvPr/>
        </p:nvSpPr>
        <p:spPr>
          <a:xfrm>
            <a:off x="928116" y="5875245"/>
            <a:ext cx="10753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i="1" dirty="0">
                <a:latin typeface="+mj-lt"/>
              </a:rPr>
              <a:t>Od leve </a:t>
            </a:r>
            <a:r>
              <a:rPr lang="sl-SI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proti</a:t>
            </a:r>
            <a:r>
              <a:rPr lang="sl-SI" sz="1600" i="1" dirty="0">
                <a:latin typeface="+mj-lt"/>
              </a:rPr>
              <a:t> desni: ilustracija Malega princa v knjigi, 'stop-</a:t>
            </a:r>
            <a:r>
              <a:rPr lang="sl-SI" sz="1600" i="1" dirty="0" err="1">
                <a:latin typeface="+mj-lt"/>
              </a:rPr>
              <a:t>motion</a:t>
            </a:r>
            <a:r>
              <a:rPr lang="sl-SI" sz="1600" i="1" dirty="0">
                <a:latin typeface="+mj-lt"/>
              </a:rPr>
              <a:t>' animacija v filmu in računalniška animacija (proti koncu filma)</a:t>
            </a:r>
          </a:p>
        </p:txBody>
      </p:sp>
    </p:spTree>
    <p:extLst>
      <p:ext uri="{BB962C8B-B14F-4D97-AF65-F5344CB8AC3E}">
        <p14:creationId xmlns:p14="http://schemas.microsoft.com/office/powerpoint/2010/main" val="37395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5F3F5524-83EB-44A7-879B-420A1865260E}"/>
              </a:ext>
            </a:extLst>
          </p:cNvPr>
          <p:cNvSpPr/>
          <p:nvPr/>
        </p:nvSpPr>
        <p:spPr>
          <a:xfrm>
            <a:off x="0" y="0"/>
            <a:ext cx="292608" cy="6858000"/>
          </a:xfrm>
          <a:prstGeom prst="rect">
            <a:avLst/>
          </a:prstGeom>
          <a:solidFill>
            <a:srgbClr val="7E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812F9536-1928-4DB2-BE7D-16A93D82B546}"/>
              </a:ext>
            </a:extLst>
          </p:cNvPr>
          <p:cNvSpPr/>
          <p:nvPr/>
        </p:nvSpPr>
        <p:spPr>
          <a:xfrm>
            <a:off x="11607722" y="0"/>
            <a:ext cx="292608" cy="6858000"/>
          </a:xfrm>
          <a:prstGeom prst="rect">
            <a:avLst/>
          </a:prstGeom>
          <a:solidFill>
            <a:srgbClr val="7E0000"/>
          </a:solidFill>
          <a:ln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419B04D-7CC0-4E1E-8913-E1A139671CCA}"/>
              </a:ext>
            </a:extLst>
          </p:cNvPr>
          <p:cNvSpPr txBox="1"/>
          <p:nvPr/>
        </p:nvSpPr>
        <p:spPr>
          <a:xfrm>
            <a:off x="5967046" y="1292965"/>
            <a:ext cx="50760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Ogledal/-a si boš animirani film </a:t>
            </a:r>
            <a:br>
              <a:rPr lang="sl-S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l-SI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Mali princ</a:t>
            </a:r>
            <a:r>
              <a:rPr lang="sl-S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ctr"/>
            <a:br>
              <a:rPr lang="sl-S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sl-SI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sl-SI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sl-SI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sl-S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Pred ogledom filma preberi navodila, s katerimi si boš pomagal/-a pri zapisu ocene filma. </a:t>
            </a:r>
          </a:p>
          <a:p>
            <a:pPr algn="ctr"/>
            <a:endParaRPr lang="sl-SI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sl-S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Oceno filma oddaj svoji učiteljici slovenščine.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BE35DB7-677D-475D-BB14-B9850387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58" y="0"/>
            <a:ext cx="4924161" cy="6875047"/>
          </a:xfrm>
          <a:prstGeom prst="rect">
            <a:avLst/>
          </a:prstGeom>
        </p:spPr>
      </p:pic>
      <p:pic>
        <p:nvPicPr>
          <p:cNvPr id="11" name="Grafika 10" descr="Filmski kolut">
            <a:extLst>
              <a:ext uri="{FF2B5EF4-FFF2-40B4-BE49-F238E27FC236}">
                <a16:creationId xmlns:a16="http://schemas.microsoft.com/office/drawing/2014/main" id="{25D25DC7-2316-4F4E-ABE2-9804BAE26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7892" y="22713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9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2252E35-E3A4-44F1-9DB7-418E50D126E6}"/>
              </a:ext>
            </a:extLst>
          </p:cNvPr>
          <p:cNvSpPr txBox="1"/>
          <p:nvPr/>
        </p:nvSpPr>
        <p:spPr>
          <a:xfrm>
            <a:off x="32766" y="0"/>
            <a:ext cx="12192000" cy="701730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760C97E6-D8B9-4401-98BE-77B2EA68AC4D}"/>
              </a:ext>
            </a:extLst>
          </p:cNvPr>
          <p:cNvSpPr/>
          <p:nvPr/>
        </p:nvSpPr>
        <p:spPr>
          <a:xfrm>
            <a:off x="112014" y="5056632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: zaokroženi vogali 14">
            <a:extLst>
              <a:ext uri="{FF2B5EF4-FFF2-40B4-BE49-F238E27FC236}">
                <a16:creationId xmlns:a16="http://schemas.microsoft.com/office/drawing/2014/main" id="{3FCCAD5D-8836-443E-B73E-2A08A8983D6B}"/>
              </a:ext>
            </a:extLst>
          </p:cNvPr>
          <p:cNvSpPr/>
          <p:nvPr/>
        </p:nvSpPr>
        <p:spPr>
          <a:xfrm>
            <a:off x="1607058" y="5056632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: zaokroženi vogali 15">
            <a:extLst>
              <a:ext uri="{FF2B5EF4-FFF2-40B4-BE49-F238E27FC236}">
                <a16:creationId xmlns:a16="http://schemas.microsoft.com/office/drawing/2014/main" id="{CF3779E0-F017-4138-8B0C-6EF017AFA93D}"/>
              </a:ext>
            </a:extLst>
          </p:cNvPr>
          <p:cNvSpPr/>
          <p:nvPr/>
        </p:nvSpPr>
        <p:spPr>
          <a:xfrm>
            <a:off x="3102102" y="5056632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: zaokroženi vogali 16">
            <a:extLst>
              <a:ext uri="{FF2B5EF4-FFF2-40B4-BE49-F238E27FC236}">
                <a16:creationId xmlns:a16="http://schemas.microsoft.com/office/drawing/2014/main" id="{C53D96F7-225D-4ADF-91CF-783A8F4617E4}"/>
              </a:ext>
            </a:extLst>
          </p:cNvPr>
          <p:cNvSpPr/>
          <p:nvPr/>
        </p:nvSpPr>
        <p:spPr>
          <a:xfrm>
            <a:off x="4615434" y="5056632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: zaokroženi vogali 17">
            <a:extLst>
              <a:ext uri="{FF2B5EF4-FFF2-40B4-BE49-F238E27FC236}">
                <a16:creationId xmlns:a16="http://schemas.microsoft.com/office/drawing/2014/main" id="{15F07623-8EAA-4B65-85A4-4D34D5E7A76E}"/>
              </a:ext>
            </a:extLst>
          </p:cNvPr>
          <p:cNvSpPr/>
          <p:nvPr/>
        </p:nvSpPr>
        <p:spPr>
          <a:xfrm>
            <a:off x="6110478" y="5056632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ravokotnik: zaokroženi vogali 18">
            <a:extLst>
              <a:ext uri="{FF2B5EF4-FFF2-40B4-BE49-F238E27FC236}">
                <a16:creationId xmlns:a16="http://schemas.microsoft.com/office/drawing/2014/main" id="{6DA5B7EB-3BE6-4F8C-8563-14A3AA5D8FC1}"/>
              </a:ext>
            </a:extLst>
          </p:cNvPr>
          <p:cNvSpPr/>
          <p:nvPr/>
        </p:nvSpPr>
        <p:spPr>
          <a:xfrm>
            <a:off x="7614666" y="5056632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: zaokroženi vogali 19">
            <a:extLst>
              <a:ext uri="{FF2B5EF4-FFF2-40B4-BE49-F238E27FC236}">
                <a16:creationId xmlns:a16="http://schemas.microsoft.com/office/drawing/2014/main" id="{7C4013AF-DB17-4D76-B94C-98341120C150}"/>
              </a:ext>
            </a:extLst>
          </p:cNvPr>
          <p:cNvSpPr/>
          <p:nvPr/>
        </p:nvSpPr>
        <p:spPr>
          <a:xfrm>
            <a:off x="9118854" y="5056632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ravokotnik: zaokroženi vogali 20">
            <a:extLst>
              <a:ext uri="{FF2B5EF4-FFF2-40B4-BE49-F238E27FC236}">
                <a16:creationId xmlns:a16="http://schemas.microsoft.com/office/drawing/2014/main" id="{82440E3B-F2D3-4AC5-B470-90805FF81011}"/>
              </a:ext>
            </a:extLst>
          </p:cNvPr>
          <p:cNvSpPr/>
          <p:nvPr/>
        </p:nvSpPr>
        <p:spPr>
          <a:xfrm>
            <a:off x="10632186" y="5056632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2" name="Pravokotnik: zaokroženi vogali 21">
            <a:extLst>
              <a:ext uri="{FF2B5EF4-FFF2-40B4-BE49-F238E27FC236}">
                <a16:creationId xmlns:a16="http://schemas.microsoft.com/office/drawing/2014/main" id="{82E33E53-469D-413E-BF0B-FF657924E1D3}"/>
              </a:ext>
            </a:extLst>
          </p:cNvPr>
          <p:cNvSpPr/>
          <p:nvPr/>
        </p:nvSpPr>
        <p:spPr>
          <a:xfrm>
            <a:off x="739902" y="5446776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: zaokroženi vogali 22">
            <a:extLst>
              <a:ext uri="{FF2B5EF4-FFF2-40B4-BE49-F238E27FC236}">
                <a16:creationId xmlns:a16="http://schemas.microsoft.com/office/drawing/2014/main" id="{7B46EFF3-D557-4D7D-A985-0EC4E8728E01}"/>
              </a:ext>
            </a:extLst>
          </p:cNvPr>
          <p:cNvSpPr/>
          <p:nvPr/>
        </p:nvSpPr>
        <p:spPr>
          <a:xfrm>
            <a:off x="2216658" y="5446776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ravokotnik: zaokroženi vogali 23">
            <a:extLst>
              <a:ext uri="{FF2B5EF4-FFF2-40B4-BE49-F238E27FC236}">
                <a16:creationId xmlns:a16="http://schemas.microsoft.com/office/drawing/2014/main" id="{88A4E273-F13C-433D-9381-2BFBE39323C8}"/>
              </a:ext>
            </a:extLst>
          </p:cNvPr>
          <p:cNvSpPr/>
          <p:nvPr/>
        </p:nvSpPr>
        <p:spPr>
          <a:xfrm>
            <a:off x="3694176" y="5429096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Pravokotnik: zaokroženi vogali 24">
            <a:extLst>
              <a:ext uri="{FF2B5EF4-FFF2-40B4-BE49-F238E27FC236}">
                <a16:creationId xmlns:a16="http://schemas.microsoft.com/office/drawing/2014/main" id="{F7F66B35-987F-44C7-9A72-43F8547C9559}"/>
              </a:ext>
            </a:extLst>
          </p:cNvPr>
          <p:cNvSpPr/>
          <p:nvPr/>
        </p:nvSpPr>
        <p:spPr>
          <a:xfrm>
            <a:off x="5201412" y="5446776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ravokotnik: zaokroženi vogali 25">
            <a:extLst>
              <a:ext uri="{FF2B5EF4-FFF2-40B4-BE49-F238E27FC236}">
                <a16:creationId xmlns:a16="http://schemas.microsoft.com/office/drawing/2014/main" id="{5895BC2B-76FE-47D3-9114-22C75D53D17D}"/>
              </a:ext>
            </a:extLst>
          </p:cNvPr>
          <p:cNvSpPr/>
          <p:nvPr/>
        </p:nvSpPr>
        <p:spPr>
          <a:xfrm>
            <a:off x="6710172" y="5446776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Pravokotnik: zaokroženi vogali 26">
            <a:extLst>
              <a:ext uri="{FF2B5EF4-FFF2-40B4-BE49-F238E27FC236}">
                <a16:creationId xmlns:a16="http://schemas.microsoft.com/office/drawing/2014/main" id="{25D6B585-E196-48A3-BE08-AAE30D298845}"/>
              </a:ext>
            </a:extLst>
          </p:cNvPr>
          <p:cNvSpPr/>
          <p:nvPr/>
        </p:nvSpPr>
        <p:spPr>
          <a:xfrm>
            <a:off x="8186166" y="5446776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Pravokotnik: zaokroženi vogali 27">
            <a:extLst>
              <a:ext uri="{FF2B5EF4-FFF2-40B4-BE49-F238E27FC236}">
                <a16:creationId xmlns:a16="http://schemas.microsoft.com/office/drawing/2014/main" id="{C2D47D6A-DE2A-4A56-AE30-080DD7E0E099}"/>
              </a:ext>
            </a:extLst>
          </p:cNvPr>
          <p:cNvSpPr/>
          <p:nvPr/>
        </p:nvSpPr>
        <p:spPr>
          <a:xfrm>
            <a:off x="9673590" y="5446776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Pravokotnik: zaokroženi vogali 30">
            <a:extLst>
              <a:ext uri="{FF2B5EF4-FFF2-40B4-BE49-F238E27FC236}">
                <a16:creationId xmlns:a16="http://schemas.microsoft.com/office/drawing/2014/main" id="{29260C9C-B3E0-4754-AD58-4F89AF9C63FD}"/>
              </a:ext>
            </a:extLst>
          </p:cNvPr>
          <p:cNvSpPr/>
          <p:nvPr/>
        </p:nvSpPr>
        <p:spPr>
          <a:xfrm>
            <a:off x="2956179" y="5951316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4" name="Pravokotnik: zaokroženi vogali 33">
            <a:extLst>
              <a:ext uri="{FF2B5EF4-FFF2-40B4-BE49-F238E27FC236}">
                <a16:creationId xmlns:a16="http://schemas.microsoft.com/office/drawing/2014/main" id="{C26932DF-A780-4CDF-8E83-0BEBA0D7D1F0}"/>
              </a:ext>
            </a:extLst>
          </p:cNvPr>
          <p:cNvSpPr/>
          <p:nvPr/>
        </p:nvSpPr>
        <p:spPr>
          <a:xfrm>
            <a:off x="7416165" y="5954769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5" name="Pravokotnik: zaokroženi vogali 34">
            <a:extLst>
              <a:ext uri="{FF2B5EF4-FFF2-40B4-BE49-F238E27FC236}">
                <a16:creationId xmlns:a16="http://schemas.microsoft.com/office/drawing/2014/main" id="{546E8D8F-4774-48F2-ADD4-727959E0D166}"/>
              </a:ext>
            </a:extLst>
          </p:cNvPr>
          <p:cNvSpPr/>
          <p:nvPr/>
        </p:nvSpPr>
        <p:spPr>
          <a:xfrm>
            <a:off x="8916543" y="5974176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8" name="Pravokotnik: zaokroženi vogali 37">
            <a:extLst>
              <a:ext uri="{FF2B5EF4-FFF2-40B4-BE49-F238E27FC236}">
                <a16:creationId xmlns:a16="http://schemas.microsoft.com/office/drawing/2014/main" id="{02AED758-DE58-4B9A-A6BE-FFFAC7D6DC27}"/>
              </a:ext>
            </a:extLst>
          </p:cNvPr>
          <p:cNvSpPr/>
          <p:nvPr/>
        </p:nvSpPr>
        <p:spPr>
          <a:xfrm>
            <a:off x="294132" y="5912310"/>
            <a:ext cx="1209294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9" name="Pravokotnik 38">
            <a:extLst>
              <a:ext uri="{FF2B5EF4-FFF2-40B4-BE49-F238E27FC236}">
                <a16:creationId xmlns:a16="http://schemas.microsoft.com/office/drawing/2014/main" id="{606167A5-0233-4225-B8D8-2FF4038D7124}"/>
              </a:ext>
            </a:extLst>
          </p:cNvPr>
          <p:cNvSpPr/>
          <p:nvPr/>
        </p:nvSpPr>
        <p:spPr>
          <a:xfrm>
            <a:off x="0" y="0"/>
            <a:ext cx="930402" cy="70173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0" name="Pravokotnik: zaokroženi vogali 39">
            <a:extLst>
              <a:ext uri="{FF2B5EF4-FFF2-40B4-BE49-F238E27FC236}">
                <a16:creationId xmlns:a16="http://schemas.microsoft.com/office/drawing/2014/main" id="{8B60D1E2-E211-499B-9A2A-FC14C57609AF}"/>
              </a:ext>
            </a:extLst>
          </p:cNvPr>
          <p:cNvSpPr/>
          <p:nvPr/>
        </p:nvSpPr>
        <p:spPr>
          <a:xfrm>
            <a:off x="11167491" y="5446776"/>
            <a:ext cx="978027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1" name="Pravokotnik: zaokroženi vogali 40">
            <a:extLst>
              <a:ext uri="{FF2B5EF4-FFF2-40B4-BE49-F238E27FC236}">
                <a16:creationId xmlns:a16="http://schemas.microsoft.com/office/drawing/2014/main" id="{A575BA7B-B63A-4E9A-A8A5-D71032E40959}"/>
              </a:ext>
            </a:extLst>
          </p:cNvPr>
          <p:cNvSpPr/>
          <p:nvPr/>
        </p:nvSpPr>
        <p:spPr>
          <a:xfrm>
            <a:off x="10370058" y="5946435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2" name="Pravokotnik 41">
            <a:extLst>
              <a:ext uri="{FF2B5EF4-FFF2-40B4-BE49-F238E27FC236}">
                <a16:creationId xmlns:a16="http://schemas.microsoft.com/office/drawing/2014/main" id="{084C6139-4F29-42C3-B25A-2B7FB2524FA8}"/>
              </a:ext>
            </a:extLst>
          </p:cNvPr>
          <p:cNvSpPr/>
          <p:nvPr/>
        </p:nvSpPr>
        <p:spPr>
          <a:xfrm>
            <a:off x="11282172" y="0"/>
            <a:ext cx="930402" cy="697544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ED661BC6-FAF1-4444-B0D0-4E1038461214}"/>
              </a:ext>
            </a:extLst>
          </p:cNvPr>
          <p:cNvSpPr/>
          <p:nvPr/>
        </p:nvSpPr>
        <p:spPr>
          <a:xfrm>
            <a:off x="941832" y="470312"/>
            <a:ext cx="10340340" cy="44000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400" dirty="0">
              <a:solidFill>
                <a:schemeClr val="tx1"/>
              </a:solidFill>
            </a:endParaRPr>
          </a:p>
          <a:p>
            <a:pPr algn="ctr"/>
            <a:endParaRPr lang="sl-SI" sz="2400" dirty="0">
              <a:solidFill>
                <a:schemeClr val="tx1"/>
              </a:solidFill>
            </a:endParaRPr>
          </a:p>
          <a:p>
            <a:pPr algn="ctr"/>
            <a:endParaRPr lang="sl-SI" sz="2400" dirty="0">
              <a:solidFill>
                <a:schemeClr val="tx1"/>
              </a:solidFill>
            </a:endParaRPr>
          </a:p>
          <a:p>
            <a:pPr algn="ctr"/>
            <a:endParaRPr lang="sl-SI" sz="2400" dirty="0">
              <a:solidFill>
                <a:schemeClr val="tx1"/>
              </a:solidFill>
            </a:endParaRP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9" name="PoljeZBesedilom 48">
            <a:extLst>
              <a:ext uri="{FF2B5EF4-FFF2-40B4-BE49-F238E27FC236}">
                <a16:creationId xmlns:a16="http://schemas.microsoft.com/office/drawing/2014/main" id="{5B94C928-53A1-44A9-B091-01739D977827}"/>
              </a:ext>
            </a:extLst>
          </p:cNvPr>
          <p:cNvSpPr txBox="1"/>
          <p:nvPr/>
        </p:nvSpPr>
        <p:spPr>
          <a:xfrm>
            <a:off x="3712845" y="1361215"/>
            <a:ext cx="500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MALI PRINC</a:t>
            </a: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C2454440-E887-4546-A4CA-48BD2C98CA8F}"/>
              </a:ext>
            </a:extLst>
          </p:cNvPr>
          <p:cNvSpPr txBox="1"/>
          <p:nvPr/>
        </p:nvSpPr>
        <p:spPr>
          <a:xfrm>
            <a:off x="11432286" y="453129"/>
            <a:ext cx="553998" cy="494690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l-SI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FILMSKA VZGOJA – 2019/2020</a:t>
            </a:r>
          </a:p>
        </p:txBody>
      </p:sp>
      <p:sp>
        <p:nvSpPr>
          <p:cNvPr id="57" name="Zvezda: 5 krakov 56">
            <a:extLst>
              <a:ext uri="{FF2B5EF4-FFF2-40B4-BE49-F238E27FC236}">
                <a16:creationId xmlns:a16="http://schemas.microsoft.com/office/drawing/2014/main" id="{6BA52315-A108-4B58-BC6E-596BC7F8EA6D}"/>
              </a:ext>
            </a:extLst>
          </p:cNvPr>
          <p:cNvSpPr/>
          <p:nvPr/>
        </p:nvSpPr>
        <p:spPr>
          <a:xfrm rot="19154731">
            <a:off x="3270613" y="3544921"/>
            <a:ext cx="730377" cy="73152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74" name="Zvezda: 5 krakov 73">
            <a:extLst>
              <a:ext uri="{FF2B5EF4-FFF2-40B4-BE49-F238E27FC236}">
                <a16:creationId xmlns:a16="http://schemas.microsoft.com/office/drawing/2014/main" id="{FB04C529-CE64-4EB0-AD32-67D2EE6F5710}"/>
              </a:ext>
            </a:extLst>
          </p:cNvPr>
          <p:cNvSpPr/>
          <p:nvPr/>
        </p:nvSpPr>
        <p:spPr>
          <a:xfrm rot="19154731">
            <a:off x="8449083" y="1139951"/>
            <a:ext cx="730377" cy="73152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5" name="Zvezda: 5 krakov 74">
            <a:extLst>
              <a:ext uri="{FF2B5EF4-FFF2-40B4-BE49-F238E27FC236}">
                <a16:creationId xmlns:a16="http://schemas.microsoft.com/office/drawing/2014/main" id="{67E4B7BE-3B39-4901-8172-C911AE23CE30}"/>
              </a:ext>
            </a:extLst>
          </p:cNvPr>
          <p:cNvSpPr/>
          <p:nvPr/>
        </p:nvSpPr>
        <p:spPr>
          <a:xfrm rot="19154731">
            <a:off x="2406310" y="3117189"/>
            <a:ext cx="464941" cy="446663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6" name="Zvezda: 5 krakov 75">
            <a:extLst>
              <a:ext uri="{FF2B5EF4-FFF2-40B4-BE49-F238E27FC236}">
                <a16:creationId xmlns:a16="http://schemas.microsoft.com/office/drawing/2014/main" id="{4DAAA2A7-2E8D-4D6A-B969-B813F3D937AE}"/>
              </a:ext>
            </a:extLst>
          </p:cNvPr>
          <p:cNvSpPr/>
          <p:nvPr/>
        </p:nvSpPr>
        <p:spPr>
          <a:xfrm rot="19154731">
            <a:off x="9875510" y="1377650"/>
            <a:ext cx="464941" cy="446663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1" name="Zvezda: 5 krakov 80">
            <a:extLst>
              <a:ext uri="{FF2B5EF4-FFF2-40B4-BE49-F238E27FC236}">
                <a16:creationId xmlns:a16="http://schemas.microsoft.com/office/drawing/2014/main" id="{17B72B12-1FA2-4024-A372-AA14484668DE}"/>
              </a:ext>
            </a:extLst>
          </p:cNvPr>
          <p:cNvSpPr/>
          <p:nvPr/>
        </p:nvSpPr>
        <p:spPr>
          <a:xfrm rot="19154731">
            <a:off x="1687685" y="3843198"/>
            <a:ext cx="290932" cy="2990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2" name="Zvezda: 5 krakov 81">
            <a:extLst>
              <a:ext uri="{FF2B5EF4-FFF2-40B4-BE49-F238E27FC236}">
                <a16:creationId xmlns:a16="http://schemas.microsoft.com/office/drawing/2014/main" id="{4358C31C-9CB7-4453-820A-8661B2FC92E5}"/>
              </a:ext>
            </a:extLst>
          </p:cNvPr>
          <p:cNvSpPr/>
          <p:nvPr/>
        </p:nvSpPr>
        <p:spPr>
          <a:xfrm rot="19154731">
            <a:off x="10729478" y="812502"/>
            <a:ext cx="290932" cy="2990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4" name="Pravokotnik: zaokroženi vogali 43">
            <a:extLst>
              <a:ext uri="{FF2B5EF4-FFF2-40B4-BE49-F238E27FC236}">
                <a16:creationId xmlns:a16="http://schemas.microsoft.com/office/drawing/2014/main" id="{4816891F-ADE3-4B5F-96D1-4DF0EC1A129C}"/>
              </a:ext>
            </a:extLst>
          </p:cNvPr>
          <p:cNvSpPr/>
          <p:nvPr/>
        </p:nvSpPr>
        <p:spPr>
          <a:xfrm>
            <a:off x="1467612" y="5931813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Pravokotnik: zaokroženi vogali 50">
            <a:extLst>
              <a:ext uri="{FF2B5EF4-FFF2-40B4-BE49-F238E27FC236}">
                <a16:creationId xmlns:a16="http://schemas.microsoft.com/office/drawing/2014/main" id="{DB48F0A8-2F96-445B-B681-31A9E989A975}"/>
              </a:ext>
            </a:extLst>
          </p:cNvPr>
          <p:cNvSpPr/>
          <p:nvPr/>
        </p:nvSpPr>
        <p:spPr>
          <a:xfrm>
            <a:off x="5897880" y="5954769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2" name="Pravokotnik: zaokroženi vogali 51">
            <a:extLst>
              <a:ext uri="{FF2B5EF4-FFF2-40B4-BE49-F238E27FC236}">
                <a16:creationId xmlns:a16="http://schemas.microsoft.com/office/drawing/2014/main" id="{74C809D2-7A17-4FD7-B694-292972889DCF}"/>
              </a:ext>
            </a:extLst>
          </p:cNvPr>
          <p:cNvSpPr/>
          <p:nvPr/>
        </p:nvSpPr>
        <p:spPr>
          <a:xfrm>
            <a:off x="4450080" y="5952126"/>
            <a:ext cx="1513332" cy="1024128"/>
          </a:xfrm>
          <a:prstGeom prst="roundRect">
            <a:avLst/>
          </a:prstGeom>
          <a:solidFill>
            <a:srgbClr val="7E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0" name="Pravokotnik 59">
            <a:extLst>
              <a:ext uri="{FF2B5EF4-FFF2-40B4-BE49-F238E27FC236}">
                <a16:creationId xmlns:a16="http://schemas.microsoft.com/office/drawing/2014/main" id="{B83C5CC7-0915-4FF1-B676-89F717CC3AA2}"/>
              </a:ext>
            </a:extLst>
          </p:cNvPr>
          <p:cNvSpPr/>
          <p:nvPr/>
        </p:nvSpPr>
        <p:spPr>
          <a:xfrm>
            <a:off x="3392480" y="2411326"/>
            <a:ext cx="5938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https://4d.rtvslo.si/arhiv/tuji-filmi/174690057</a:t>
            </a:r>
            <a:endParaRPr lang="sl-SI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74" grpId="0" animBg="1"/>
      <p:bldP spid="75" grpId="0" animBg="1"/>
      <p:bldP spid="76" grpId="0" animBg="1"/>
      <p:bldP spid="81" grpId="0" animBg="1"/>
      <p:bldP spid="82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622</Words>
  <Application>Microsoft Office PowerPoint</Application>
  <PresentationFormat>Širokozaslonsko</PresentationFormat>
  <Paragraphs>106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Tina</dc:creator>
  <cp:lastModifiedBy>Tina</cp:lastModifiedBy>
  <cp:revision>45</cp:revision>
  <dcterms:created xsi:type="dcterms:W3CDTF">2020-05-09T17:33:26Z</dcterms:created>
  <dcterms:modified xsi:type="dcterms:W3CDTF">2020-05-17T09:09:10Z</dcterms:modified>
</cp:coreProperties>
</file>