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F4i6fWHtOv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F4i6fWHtOv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0DCC3-6049-4354-87A5-0D7A1ACE1C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4A8C2A5-6838-46CB-BC71-414FE2EFD1E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Berilo</a:t>
          </a:r>
          <a:r>
            <a:rPr lang="en-US" dirty="0"/>
            <a:t>, str. 70—72. </a:t>
          </a:r>
          <a:r>
            <a:rPr lang="en-US" b="1" dirty="0" err="1"/>
            <a:t>Preberi</a:t>
          </a:r>
          <a:r>
            <a:rPr lang="en-US" b="1" dirty="0"/>
            <a:t> </a:t>
          </a:r>
          <a:r>
            <a:rPr lang="en-US" b="1" dirty="0" err="1"/>
            <a:t>manj</a:t>
          </a:r>
          <a:r>
            <a:rPr lang="en-US" b="1" dirty="0"/>
            <a:t> </a:t>
          </a:r>
          <a:r>
            <a:rPr lang="en-US" b="1" dirty="0" err="1"/>
            <a:t>znane</a:t>
          </a:r>
          <a:r>
            <a:rPr lang="en-US" b="1" dirty="0"/>
            <a:t> </a:t>
          </a:r>
          <a:r>
            <a:rPr lang="en-US" b="1" dirty="0" err="1"/>
            <a:t>besede</a:t>
          </a:r>
          <a:r>
            <a:rPr lang="en-US" b="1" dirty="0"/>
            <a:t>. </a:t>
          </a:r>
          <a:endParaRPr lang="sl-SI" dirty="0"/>
        </a:p>
      </dgm:t>
    </dgm:pt>
    <dgm:pt modelId="{7453244B-174C-4C75-90CE-513F3DD64124}" type="parTrans" cxnId="{A8631E82-B922-4B9B-943A-FE64EFA31EBA}">
      <dgm:prSet/>
      <dgm:spPr/>
      <dgm:t>
        <a:bodyPr/>
        <a:lstStyle/>
        <a:p>
          <a:endParaRPr lang="sl-SI"/>
        </a:p>
      </dgm:t>
    </dgm:pt>
    <dgm:pt modelId="{179486E1-EC75-42EA-8C13-DAD69C1EBEAA}" type="sibTrans" cxnId="{A8631E82-B922-4B9B-943A-FE64EFA31EBA}">
      <dgm:prSet/>
      <dgm:spPr/>
      <dgm:t>
        <a:bodyPr/>
        <a:lstStyle/>
        <a:p>
          <a:endParaRPr lang="sl-SI"/>
        </a:p>
      </dgm:t>
    </dgm:pt>
    <dgm:pt modelId="{96F0FB9B-76F6-4C3A-9334-477E284A9055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Berilo</a:t>
          </a:r>
          <a:r>
            <a:rPr lang="en-US" dirty="0"/>
            <a:t> je </a:t>
          </a:r>
          <a:r>
            <a:rPr lang="en-US" dirty="0" err="1"/>
            <a:t>dostopno</a:t>
          </a:r>
          <a:r>
            <a:rPr lang="en-US" dirty="0"/>
            <a:t> </a:t>
          </a:r>
          <a:r>
            <a:rPr lang="en-US" dirty="0" err="1"/>
            <a:t>tudi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: https://ucimte.com/?q=interaktivni_ucbenik_prost_dostop/1000196</a:t>
          </a:r>
          <a:endParaRPr lang="sl-SI" dirty="0"/>
        </a:p>
      </dgm:t>
    </dgm:pt>
    <dgm:pt modelId="{FCE72465-AADA-4A66-9F5D-AE06D5DF8F59}" type="parTrans" cxnId="{2C61455E-B295-468E-BFBB-4F78A9392E45}">
      <dgm:prSet/>
      <dgm:spPr/>
      <dgm:t>
        <a:bodyPr/>
        <a:lstStyle/>
        <a:p>
          <a:endParaRPr lang="sl-SI"/>
        </a:p>
      </dgm:t>
    </dgm:pt>
    <dgm:pt modelId="{C9D24552-67C2-42D3-95B0-0C88C888C3C1}" type="sibTrans" cxnId="{2C61455E-B295-468E-BFBB-4F78A9392E45}">
      <dgm:prSet/>
      <dgm:spPr/>
      <dgm:t>
        <a:bodyPr/>
        <a:lstStyle/>
        <a:p>
          <a:endParaRPr lang="sl-SI"/>
        </a:p>
      </dgm:t>
    </dgm:pt>
    <dgm:pt modelId="{9ABD1C9A-9348-4367-AEAD-AFCE2342CDB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Lahko </a:t>
          </a:r>
          <a:r>
            <a:rPr lang="en-US" dirty="0" err="1"/>
            <a:t>poslušaš</a:t>
          </a:r>
          <a:r>
            <a:rPr lang="en-US" dirty="0"/>
            <a:t> </a:t>
          </a:r>
          <a:r>
            <a:rPr lang="en-US" dirty="0" err="1"/>
            <a:t>posnetek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: </a:t>
          </a:r>
          <a:r>
            <a:rPr lang="en-US" u="sng" dirty="0">
              <a:hlinkClick xmlns:r="http://schemas.openxmlformats.org/officeDocument/2006/relationships" r:id="rId1"/>
            </a:rPr>
            <a:t>https://www.youtube.com/watch?v=F4i6fWHtOvg</a:t>
          </a:r>
          <a:endParaRPr lang="sl-SI" dirty="0"/>
        </a:p>
      </dgm:t>
    </dgm:pt>
    <dgm:pt modelId="{D886237B-6FC3-4EC3-98DD-B1F6D144F07B}" type="parTrans" cxnId="{9448759E-524F-4630-B6CD-2B0684382017}">
      <dgm:prSet/>
      <dgm:spPr/>
      <dgm:t>
        <a:bodyPr/>
        <a:lstStyle/>
        <a:p>
          <a:endParaRPr lang="sl-SI"/>
        </a:p>
      </dgm:t>
    </dgm:pt>
    <dgm:pt modelId="{6EF3DF75-D4D1-4DEA-B472-F9A71F8EB29F}" type="sibTrans" cxnId="{9448759E-524F-4630-B6CD-2B0684382017}">
      <dgm:prSet/>
      <dgm:spPr/>
      <dgm:t>
        <a:bodyPr/>
        <a:lstStyle/>
        <a:p>
          <a:endParaRPr lang="sl-SI"/>
        </a:p>
      </dgm:t>
    </dgm:pt>
    <dgm:pt modelId="{E940447C-CBAA-4FFD-888C-64A9BAA87C07}" type="pres">
      <dgm:prSet presAssocID="{C260DCC3-6049-4354-87A5-0D7A1ACE1CE1}" presName="linear" presStyleCnt="0">
        <dgm:presLayoutVars>
          <dgm:animLvl val="lvl"/>
          <dgm:resizeHandles val="exact"/>
        </dgm:presLayoutVars>
      </dgm:prSet>
      <dgm:spPr/>
    </dgm:pt>
    <dgm:pt modelId="{13A85ABB-382A-4279-8E65-7F509484F13F}" type="pres">
      <dgm:prSet presAssocID="{C4A8C2A5-6838-46CB-BC71-414FE2EFD1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4D9F9E0-A32E-4131-A523-1370F5B46B28}" type="pres">
      <dgm:prSet presAssocID="{179486E1-EC75-42EA-8C13-DAD69C1EBEAA}" presName="spacer" presStyleCnt="0"/>
      <dgm:spPr/>
    </dgm:pt>
    <dgm:pt modelId="{9F87868F-592F-41E7-82C5-B0D0A7C2474B}" type="pres">
      <dgm:prSet presAssocID="{96F0FB9B-76F6-4C3A-9334-477E284A90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7B5FB3-E57D-4DB4-B031-4583E1720FD5}" type="pres">
      <dgm:prSet presAssocID="{C9D24552-67C2-42D3-95B0-0C88C888C3C1}" presName="spacer" presStyleCnt="0"/>
      <dgm:spPr/>
    </dgm:pt>
    <dgm:pt modelId="{DFB8C449-8848-4592-A961-E1F96DE315A8}" type="pres">
      <dgm:prSet presAssocID="{9ABD1C9A-9348-4367-AEAD-AFCE2342CD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AD50410-73C4-4E2C-82F6-6D0A4057A742}" type="presOf" srcId="{C4A8C2A5-6838-46CB-BC71-414FE2EFD1EC}" destId="{13A85ABB-382A-4279-8E65-7F509484F13F}" srcOrd="0" destOrd="0" presId="urn:microsoft.com/office/officeart/2005/8/layout/vList2"/>
    <dgm:cxn modelId="{37B62F1E-757A-4980-9B1E-F0B6B6CEF910}" type="presOf" srcId="{C260DCC3-6049-4354-87A5-0D7A1ACE1CE1}" destId="{E940447C-CBAA-4FFD-888C-64A9BAA87C07}" srcOrd="0" destOrd="0" presId="urn:microsoft.com/office/officeart/2005/8/layout/vList2"/>
    <dgm:cxn modelId="{57851026-39A9-42C2-8610-B59EA3BA1C71}" type="presOf" srcId="{9ABD1C9A-9348-4367-AEAD-AFCE2342CDB5}" destId="{DFB8C449-8848-4592-A961-E1F96DE315A8}" srcOrd="0" destOrd="0" presId="urn:microsoft.com/office/officeart/2005/8/layout/vList2"/>
    <dgm:cxn modelId="{2C61455E-B295-468E-BFBB-4F78A9392E45}" srcId="{C260DCC3-6049-4354-87A5-0D7A1ACE1CE1}" destId="{96F0FB9B-76F6-4C3A-9334-477E284A9055}" srcOrd="1" destOrd="0" parTransId="{FCE72465-AADA-4A66-9F5D-AE06D5DF8F59}" sibTransId="{C9D24552-67C2-42D3-95B0-0C88C888C3C1}"/>
    <dgm:cxn modelId="{A370086C-9926-47D9-9D8F-067DE7F967A5}" type="presOf" srcId="{96F0FB9B-76F6-4C3A-9334-477E284A9055}" destId="{9F87868F-592F-41E7-82C5-B0D0A7C2474B}" srcOrd="0" destOrd="0" presId="urn:microsoft.com/office/officeart/2005/8/layout/vList2"/>
    <dgm:cxn modelId="{A8631E82-B922-4B9B-943A-FE64EFA31EBA}" srcId="{C260DCC3-6049-4354-87A5-0D7A1ACE1CE1}" destId="{C4A8C2A5-6838-46CB-BC71-414FE2EFD1EC}" srcOrd="0" destOrd="0" parTransId="{7453244B-174C-4C75-90CE-513F3DD64124}" sibTransId="{179486E1-EC75-42EA-8C13-DAD69C1EBEAA}"/>
    <dgm:cxn modelId="{9448759E-524F-4630-B6CD-2B0684382017}" srcId="{C260DCC3-6049-4354-87A5-0D7A1ACE1CE1}" destId="{9ABD1C9A-9348-4367-AEAD-AFCE2342CDB5}" srcOrd="2" destOrd="0" parTransId="{D886237B-6FC3-4EC3-98DD-B1F6D144F07B}" sibTransId="{6EF3DF75-D4D1-4DEA-B472-F9A71F8EB29F}"/>
    <dgm:cxn modelId="{95F6AC81-AC1E-4726-A652-1B33C687E786}" type="presParOf" srcId="{E940447C-CBAA-4FFD-888C-64A9BAA87C07}" destId="{13A85ABB-382A-4279-8E65-7F509484F13F}" srcOrd="0" destOrd="0" presId="urn:microsoft.com/office/officeart/2005/8/layout/vList2"/>
    <dgm:cxn modelId="{79B58408-4265-4C3A-A480-432C72B986E8}" type="presParOf" srcId="{E940447C-CBAA-4FFD-888C-64A9BAA87C07}" destId="{74D9F9E0-A32E-4131-A523-1370F5B46B28}" srcOrd="1" destOrd="0" presId="urn:microsoft.com/office/officeart/2005/8/layout/vList2"/>
    <dgm:cxn modelId="{8AE4BD1A-D38D-4451-84EB-E3A8CB128FF2}" type="presParOf" srcId="{E940447C-CBAA-4FFD-888C-64A9BAA87C07}" destId="{9F87868F-592F-41E7-82C5-B0D0A7C2474B}" srcOrd="2" destOrd="0" presId="urn:microsoft.com/office/officeart/2005/8/layout/vList2"/>
    <dgm:cxn modelId="{46EEC25F-4778-4C18-8C0B-567F5B67E1BB}" type="presParOf" srcId="{E940447C-CBAA-4FFD-888C-64A9BAA87C07}" destId="{E27B5FB3-E57D-4DB4-B031-4583E1720FD5}" srcOrd="3" destOrd="0" presId="urn:microsoft.com/office/officeart/2005/8/layout/vList2"/>
    <dgm:cxn modelId="{944D3908-C4C6-42E7-BD6A-AA9E96B42EB1}" type="presParOf" srcId="{E940447C-CBAA-4FFD-888C-64A9BAA87C07}" destId="{DFB8C449-8848-4592-A961-E1F96DE315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85ABB-382A-4279-8E65-7F509484F13F}">
      <dsp:nvSpPr>
        <dsp:cNvPr id="0" name=""/>
        <dsp:cNvSpPr/>
      </dsp:nvSpPr>
      <dsp:spPr>
        <a:xfrm>
          <a:off x="0" y="426572"/>
          <a:ext cx="10515600" cy="111230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Berilo</a:t>
          </a:r>
          <a:r>
            <a:rPr lang="en-US" sz="2800" kern="1200" dirty="0"/>
            <a:t>, str. 70—72. </a:t>
          </a:r>
          <a:r>
            <a:rPr lang="en-US" sz="2800" b="1" kern="1200" dirty="0" err="1"/>
            <a:t>Preberi</a:t>
          </a:r>
          <a:r>
            <a:rPr lang="en-US" sz="2800" b="1" kern="1200" dirty="0"/>
            <a:t> </a:t>
          </a:r>
          <a:r>
            <a:rPr lang="en-US" sz="2800" b="1" kern="1200" dirty="0" err="1"/>
            <a:t>manj</a:t>
          </a:r>
          <a:r>
            <a:rPr lang="en-US" sz="2800" b="1" kern="1200" dirty="0"/>
            <a:t> </a:t>
          </a:r>
          <a:r>
            <a:rPr lang="en-US" sz="2800" b="1" kern="1200" dirty="0" err="1"/>
            <a:t>znane</a:t>
          </a:r>
          <a:r>
            <a:rPr lang="en-US" sz="2800" b="1" kern="1200" dirty="0"/>
            <a:t> </a:t>
          </a:r>
          <a:r>
            <a:rPr lang="en-US" sz="2800" b="1" kern="1200" dirty="0" err="1"/>
            <a:t>besede</a:t>
          </a:r>
          <a:r>
            <a:rPr lang="en-US" sz="2800" b="1" kern="1200" dirty="0"/>
            <a:t>. </a:t>
          </a:r>
          <a:endParaRPr lang="sl-SI" sz="2800" kern="1200" dirty="0"/>
        </a:p>
      </dsp:txBody>
      <dsp:txXfrm>
        <a:off x="54298" y="480870"/>
        <a:ext cx="10407004" cy="1003708"/>
      </dsp:txXfrm>
    </dsp:sp>
    <dsp:sp modelId="{9F87868F-592F-41E7-82C5-B0D0A7C2474B}">
      <dsp:nvSpPr>
        <dsp:cNvPr id="0" name=""/>
        <dsp:cNvSpPr/>
      </dsp:nvSpPr>
      <dsp:spPr>
        <a:xfrm>
          <a:off x="0" y="1619516"/>
          <a:ext cx="10515600" cy="111230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Berilo</a:t>
          </a:r>
          <a:r>
            <a:rPr lang="en-US" sz="2800" kern="1200" dirty="0"/>
            <a:t> je </a:t>
          </a:r>
          <a:r>
            <a:rPr lang="en-US" sz="2800" kern="1200" dirty="0" err="1"/>
            <a:t>dostopno</a:t>
          </a:r>
          <a:r>
            <a:rPr lang="en-US" sz="2800" kern="1200" dirty="0"/>
            <a:t> </a:t>
          </a:r>
          <a:r>
            <a:rPr lang="en-US" sz="2800" kern="1200" dirty="0" err="1"/>
            <a:t>tudi</a:t>
          </a:r>
          <a:r>
            <a:rPr lang="en-US" sz="2800" kern="1200" dirty="0"/>
            <a:t> </a:t>
          </a:r>
          <a:r>
            <a:rPr lang="en-US" sz="2800" kern="1200" dirty="0" err="1"/>
            <a:t>na</a:t>
          </a:r>
          <a:r>
            <a:rPr lang="en-US" sz="2800" kern="1200" dirty="0"/>
            <a:t>: https://ucimte.com/?q=interaktivni_ucbenik_prost_dostop/1000196</a:t>
          </a:r>
          <a:endParaRPr lang="sl-SI" sz="2800" kern="1200" dirty="0"/>
        </a:p>
      </dsp:txBody>
      <dsp:txXfrm>
        <a:off x="54298" y="1673814"/>
        <a:ext cx="10407004" cy="1003708"/>
      </dsp:txXfrm>
    </dsp:sp>
    <dsp:sp modelId="{DFB8C449-8848-4592-A961-E1F96DE315A8}">
      <dsp:nvSpPr>
        <dsp:cNvPr id="0" name=""/>
        <dsp:cNvSpPr/>
      </dsp:nvSpPr>
      <dsp:spPr>
        <a:xfrm>
          <a:off x="0" y="2812461"/>
          <a:ext cx="10515600" cy="111230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Lahko </a:t>
          </a:r>
          <a:r>
            <a:rPr lang="en-US" sz="2800" kern="1200" dirty="0" err="1"/>
            <a:t>poslušaš</a:t>
          </a:r>
          <a:r>
            <a:rPr lang="en-US" sz="2800" kern="1200" dirty="0"/>
            <a:t> </a:t>
          </a:r>
          <a:r>
            <a:rPr lang="en-US" sz="2800" kern="1200" dirty="0" err="1"/>
            <a:t>posnetek</a:t>
          </a:r>
          <a:r>
            <a:rPr lang="en-US" sz="2800" kern="1200" dirty="0"/>
            <a:t> </a:t>
          </a:r>
          <a:r>
            <a:rPr lang="en-US" sz="2800" kern="1200" dirty="0" err="1"/>
            <a:t>na</a:t>
          </a:r>
          <a:r>
            <a:rPr lang="en-US" sz="2800" kern="1200" dirty="0"/>
            <a:t>: </a:t>
          </a:r>
          <a:r>
            <a:rPr lang="en-US" sz="2800" u="sng" kern="1200" dirty="0">
              <a:hlinkClick xmlns:r="http://schemas.openxmlformats.org/officeDocument/2006/relationships" r:id="rId1"/>
            </a:rPr>
            <a:t>https://www.youtube.com/watch?v=F4i6fWHtOvg</a:t>
          </a:r>
          <a:endParaRPr lang="sl-SI" sz="2800" kern="1200" dirty="0"/>
        </a:p>
      </dsp:txBody>
      <dsp:txXfrm>
        <a:off x="54298" y="2866759"/>
        <a:ext cx="10407004" cy="1003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0FA2F-ACF0-4531-850B-FA28BE000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1BB41C-2D44-4D45-8852-196F2C7CE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CAC3FE9-6C66-4FDB-9EB2-1B834D29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6641C64-0DE6-4862-B62E-EF6425E8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7E5D09-BB29-4353-A46B-852011BE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012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ADA382-F6E0-4A36-8044-0E8EEA96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151227A-56DA-47E6-A471-822A4FEA1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37D83F-CC10-494F-8EB2-5B5013EB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AD60495-E08A-4F4A-9793-C72499A6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6AD27B-7929-44BC-87D9-96B6C6EA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54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249A7E6-10D7-4DF8-A3B2-F34E807E9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56EEDBF-8333-4D13-BE74-1AEC777F9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8FDDBB9-7AC7-4439-B349-4FF02DA0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5FF6166-458D-4034-84E2-9D4B38DE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A42C58-FF55-4E8D-A870-1F03EDC7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04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5BA60-AA9A-4384-9B42-D3629833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623A46-1723-4096-A0A8-33B708961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EE7A75-F168-4A11-843F-41E463F8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EC4AE5-E0D6-4A10-8884-4C8F601F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62BDBE-99DF-446E-8868-230C6872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48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1C1AA8-CEE1-4F6D-8912-F64BB5DE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72AA463-6D0C-4707-94D8-6C4D6F279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86DE112-FCB0-4C1D-A6B4-77977255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2EF37D5-6D45-437E-A685-EA71B6F4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D6E293-BACD-420B-8CF6-A5DD5E48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73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AC898-BA85-4569-9F7C-B6ACDE6C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C27989-EF26-4137-AC44-367626679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28607CF-3C00-4500-8475-D9A6C674E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B60CC6B-640E-4CAE-B39A-4E5E1DB3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F19FF72-5F50-4F19-8E04-7E991FD0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3D18F29-AC2E-4345-B23F-E83DD64E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418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E8FEC-A2F4-4454-B1D7-567FA4E4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18AAF2A-3A87-4035-8263-50C0A137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28F39D2-895D-4681-AB2A-7D29C1D0B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E6B4A93-A23D-4E0A-9FE0-49C72FC16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251EF6E-F33F-4F61-9BDF-9C0003801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0E07EF3-79D0-4655-BB71-175D1591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E77CD98-331C-4352-A838-D0C6E6DF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1CC91B0-233C-4363-B99F-3FCF3388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6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BB1051-2D78-44D3-A497-41808F99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9D5F333-124F-4F6D-BB7D-49357B87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9CF5454-F33F-46B9-B0B7-75B92153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5A54D24-C5E6-42AF-B95C-CBA857D5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885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DAD6A55-BFC6-442F-AE0F-AF4D4C61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820B7BE-DFE0-42F4-BB61-628EF867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19642F8-5F00-470E-A831-BCF86782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25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CD7860-1BD2-48C5-8774-192097F6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D2B518-A38B-4FFF-9F48-F2CE79C50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B63A522-265F-4A51-B0A2-4D1742837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7978A12-4938-4772-A2D2-CD28ADDE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CB3EAB3-BDBA-4E74-9A72-D77941DD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67BBC2A-909B-4B31-8966-9022F641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29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89AC1C-BCC7-4AF1-8A32-0A5E0133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8896CC8-3A2F-4BF4-A535-06CDC290C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76B267D-E7C6-4090-BACC-B8A3973E5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14CAE05-192A-4F73-A5D6-60B8D064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3F1CCF7-7889-436B-B793-AD138E12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72B58E7-57CC-40FE-942D-BB38692B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353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AA5AE62-6FD4-4652-8CEE-83AB30A0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0E542B6-0087-4E93-9544-2173E6F2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7DF8AC8-67A3-44FD-AF94-E5DE1FAC7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D2BA-EF63-470A-96AD-82B6E7A7CDDE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37D91A-29E6-4C6B-831F-EA9E9B72E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24E857-8B7B-443E-81A7-31CF7FFFD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1EA6-DD61-4A30-B893-A2858864F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025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5948A9B-3698-437A-B696-A8654086E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1960775"/>
            <a:ext cx="5037367" cy="3708505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000000"/>
                </a:solidFill>
              </a:rPr>
              <a:t>Anton </a:t>
            </a:r>
            <a:r>
              <a:rPr lang="en-US" sz="5000" dirty="0" err="1">
                <a:solidFill>
                  <a:srgbClr val="000000"/>
                </a:solidFill>
              </a:rPr>
              <a:t>Aškerc</a:t>
            </a:r>
            <a:r>
              <a:rPr lang="en-US" sz="5000" dirty="0">
                <a:solidFill>
                  <a:srgbClr val="000000"/>
                </a:solidFill>
              </a:rPr>
              <a:t>: </a:t>
            </a:r>
            <a:br>
              <a:rPr lang="en-US" sz="5000" dirty="0">
                <a:solidFill>
                  <a:srgbClr val="000000"/>
                </a:solidFill>
              </a:rPr>
            </a:br>
            <a:r>
              <a:rPr lang="en-US" sz="5000" b="1" dirty="0" err="1">
                <a:solidFill>
                  <a:srgbClr val="FF0000"/>
                </a:solidFill>
              </a:rPr>
              <a:t>Kronanje</a:t>
            </a:r>
            <a:r>
              <a:rPr lang="en-US" sz="5000" b="1" dirty="0">
                <a:solidFill>
                  <a:srgbClr val="FF0000"/>
                </a:solidFill>
              </a:rPr>
              <a:t> v </a:t>
            </a:r>
            <a:r>
              <a:rPr lang="en-US" sz="5000" b="1" dirty="0" err="1">
                <a:solidFill>
                  <a:srgbClr val="FF0000"/>
                </a:solidFill>
              </a:rPr>
              <a:t>Zagrebu</a:t>
            </a:r>
            <a:r>
              <a:rPr lang="en-US" sz="5000" b="1" dirty="0">
                <a:solidFill>
                  <a:srgbClr val="FF0000"/>
                </a:solidFill>
              </a:rPr>
              <a:t> (1573)</a:t>
            </a:r>
            <a:endParaRPr lang="sl-SI" sz="5000" b="1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8BE65A-13D3-4FF7-819A-3CEC6972C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sl-SI" sz="180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, ki vsebuje besede oseba, moški, notranji, fotografija&#10;&#10;Opis je samodejno ustvarjen">
            <a:extLst>
              <a:ext uri="{FF2B5EF4-FFF2-40B4-BE49-F238E27FC236}">
                <a16:creationId xmlns:a16="http://schemas.microsoft.com/office/drawing/2014/main" id="{8E805426-A3A1-4B90-A314-117D3A3EFE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408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7577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0452EB-D026-456E-BA25-F71F33CF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BC0E7C-BE60-4ACA-9EF8-D1962C702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 je </a:t>
            </a:r>
            <a:r>
              <a:rPr lang="en-US" dirty="0" err="1"/>
              <a:t>bil</a:t>
            </a:r>
            <a:r>
              <a:rPr lang="en-US" dirty="0"/>
              <a:t> Matija </a:t>
            </a:r>
            <a:r>
              <a:rPr lang="en-US" dirty="0" err="1"/>
              <a:t>Gubec</a:t>
            </a:r>
            <a:r>
              <a:rPr lang="en-US" dirty="0"/>
              <a:t> </a:t>
            </a:r>
            <a:r>
              <a:rPr lang="en-US" dirty="0" err="1"/>
              <a:t>vodja</a:t>
            </a:r>
            <a:r>
              <a:rPr lang="en-US" dirty="0"/>
              <a:t> </a:t>
            </a:r>
            <a:r>
              <a:rPr lang="en-US" dirty="0" err="1"/>
              <a:t>upornikov</a:t>
            </a:r>
            <a:r>
              <a:rPr lang="en-US" dirty="0"/>
              <a:t>, so se </a:t>
            </a:r>
            <a:r>
              <a:rPr lang="en-US" dirty="0" err="1"/>
              <a:t>sedaj</a:t>
            </a:r>
            <a:r>
              <a:rPr lang="en-US" dirty="0"/>
              <a:t>, ko so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ujeli</a:t>
            </a:r>
            <a:r>
              <a:rPr lang="en-US" dirty="0"/>
              <a:t> in </a:t>
            </a:r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nobene</a:t>
            </a:r>
            <a:r>
              <a:rPr lang="en-US" dirty="0"/>
              <a:t> </a:t>
            </a:r>
            <a:r>
              <a:rPr lang="en-US" dirty="0" err="1"/>
              <a:t>moči</a:t>
            </a:r>
            <a:r>
              <a:rPr lang="en-US" dirty="0"/>
              <a:t> več,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norčujejo</a:t>
            </a:r>
            <a:r>
              <a:rPr lang="en-US" dirty="0"/>
              <a:t>. </a:t>
            </a:r>
            <a:r>
              <a:rPr lang="en-US" dirty="0" err="1"/>
              <a:t>Pravijo</a:t>
            </a:r>
            <a:r>
              <a:rPr lang="en-US" dirty="0"/>
              <a:t> mu </a:t>
            </a:r>
            <a:r>
              <a:rPr lang="en-US" dirty="0" err="1"/>
              <a:t>kralj</a:t>
            </a:r>
            <a:r>
              <a:rPr lang="en-US" dirty="0"/>
              <a:t>. </a:t>
            </a:r>
          </a:p>
          <a:p>
            <a:r>
              <a:rPr lang="en-US" dirty="0" err="1"/>
              <a:t>Mučitelji</a:t>
            </a:r>
            <a:r>
              <a:rPr lang="en-US" dirty="0"/>
              <a:t> so </a:t>
            </a:r>
            <a:r>
              <a:rPr lang="en-US" dirty="0" err="1"/>
              <a:t>predstavljeni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kot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možje</a:t>
            </a:r>
            <a:r>
              <a:rPr lang="en-US" dirty="0"/>
              <a:t>, od </a:t>
            </a:r>
            <a:r>
              <a:rPr lang="en-US" dirty="0" err="1"/>
              <a:t>katerih</a:t>
            </a:r>
            <a:r>
              <a:rPr lang="en-US" dirty="0"/>
              <a:t> mu </a:t>
            </a:r>
            <a:r>
              <a:rPr lang="en-US" dirty="0" err="1"/>
              <a:t>vsak</a:t>
            </a:r>
            <a:r>
              <a:rPr lang="en-US" dirty="0"/>
              <a:t> </a:t>
            </a:r>
            <a:r>
              <a:rPr lang="en-US" dirty="0" err="1"/>
              <a:t>prinese</a:t>
            </a:r>
            <a:r>
              <a:rPr lang="en-US" dirty="0"/>
              <a:t> po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kraljevski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en-US" dirty="0"/>
              <a:t>: </a:t>
            </a:r>
            <a:r>
              <a:rPr lang="en-US" b="1" dirty="0" err="1">
                <a:solidFill>
                  <a:srgbClr val="FF0000"/>
                </a:solidFill>
              </a:rPr>
              <a:t>prestol</a:t>
            </a:r>
            <a:r>
              <a:rPr lang="en-US" dirty="0"/>
              <a:t> (</a:t>
            </a:r>
            <a:r>
              <a:rPr lang="en-US" dirty="0" err="1"/>
              <a:t>ki</a:t>
            </a:r>
            <a:r>
              <a:rPr lang="en-US" dirty="0"/>
              <a:t> je </a:t>
            </a:r>
            <a:r>
              <a:rPr lang="en-US" dirty="0" err="1"/>
              <a:t>razbeljen</a:t>
            </a:r>
            <a:r>
              <a:rPr lang="en-US" dirty="0"/>
              <a:t> v </a:t>
            </a:r>
            <a:r>
              <a:rPr lang="en-US" dirty="0" err="1"/>
              <a:t>ognju</a:t>
            </a:r>
            <a:r>
              <a:rPr lang="en-US" dirty="0"/>
              <a:t>), </a:t>
            </a:r>
            <a:r>
              <a:rPr lang="en-US" b="1" dirty="0" err="1">
                <a:solidFill>
                  <a:srgbClr val="FF0000"/>
                </a:solidFill>
              </a:rPr>
              <a:t>krono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razbeljeno</a:t>
            </a:r>
            <a:r>
              <a:rPr lang="en-US" dirty="0"/>
              <a:t> v </a:t>
            </a:r>
            <a:r>
              <a:rPr lang="en-US" dirty="0" err="1"/>
              <a:t>ognju</a:t>
            </a:r>
            <a:r>
              <a:rPr lang="en-US" dirty="0"/>
              <a:t>), </a:t>
            </a:r>
            <a:r>
              <a:rPr lang="en-US" b="1" dirty="0" err="1">
                <a:solidFill>
                  <a:srgbClr val="FF0000"/>
                </a:solidFill>
              </a:rPr>
              <a:t>žezlo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razbeljeno</a:t>
            </a:r>
            <a:r>
              <a:rPr lang="en-US" dirty="0"/>
              <a:t> v </a:t>
            </a:r>
            <a:r>
              <a:rPr lang="en-US" dirty="0" err="1"/>
              <a:t>ognju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Za </a:t>
            </a:r>
            <a:r>
              <a:rPr lang="en-US" dirty="0" err="1"/>
              <a:t>kakšno</a:t>
            </a:r>
            <a:r>
              <a:rPr lang="en-US" dirty="0"/>
              <a:t> </a:t>
            </a:r>
            <a:r>
              <a:rPr lang="en-US" dirty="0" err="1"/>
              <a:t>kronanje</a:t>
            </a:r>
            <a:r>
              <a:rPr lang="en-US" dirty="0"/>
              <a:t> </a:t>
            </a:r>
            <a:r>
              <a:rPr lang="en-US" dirty="0" err="1"/>
              <a:t>torej</a:t>
            </a:r>
            <a:r>
              <a:rPr lang="en-US" dirty="0"/>
              <a:t> </a:t>
            </a:r>
            <a:r>
              <a:rPr lang="en-US" dirty="0" err="1"/>
              <a:t>gre</a:t>
            </a:r>
            <a:r>
              <a:rPr lang="en-US" dirty="0"/>
              <a:t>?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57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BBC6BA-F3B2-40B6-A1DB-CD3F244B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0A69FC-FED5-4B02-8468-AF66C623F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Vsak</a:t>
            </a:r>
            <a:r>
              <a:rPr lang="en-US" dirty="0"/>
              <a:t> </a:t>
            </a:r>
            <a:r>
              <a:rPr lang="en-US" dirty="0" err="1"/>
              <a:t>mučitelj</a:t>
            </a:r>
            <a:r>
              <a:rPr lang="en-US" dirty="0"/>
              <a:t> mu </a:t>
            </a:r>
            <a:r>
              <a:rPr lang="en-US" dirty="0" err="1"/>
              <a:t>postavi</a:t>
            </a:r>
            <a:r>
              <a:rPr lang="en-US" dirty="0"/>
              <a:t> </a:t>
            </a:r>
            <a:r>
              <a:rPr lang="en-US" dirty="0" err="1"/>
              <a:t>vprašanje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katerega</a:t>
            </a:r>
            <a:r>
              <a:rPr lang="en-US" dirty="0"/>
              <a:t> že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odgovori</a:t>
            </a:r>
            <a:r>
              <a:rPr lang="en-US" dirty="0"/>
              <a:t>. </a:t>
            </a:r>
          </a:p>
          <a:p>
            <a:r>
              <a:rPr lang="en-US" dirty="0"/>
              <a:t>Matija </a:t>
            </a:r>
            <a:r>
              <a:rPr lang="en-US" dirty="0" err="1"/>
              <a:t>Gubec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to </a:t>
            </a:r>
            <a:r>
              <a:rPr lang="en-US" dirty="0" err="1"/>
              <a:t>sprejema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molče</a:t>
            </a:r>
            <a:r>
              <a:rPr lang="en-US" dirty="0"/>
              <a:t>. </a:t>
            </a:r>
          </a:p>
          <a:p>
            <a:r>
              <a:rPr lang="en-US" dirty="0"/>
              <a:t>Na </a:t>
            </a:r>
            <a:r>
              <a:rPr lang="en-US" dirty="0" err="1"/>
              <a:t>koncu</a:t>
            </a:r>
            <a:r>
              <a:rPr lang="en-US" dirty="0"/>
              <a:t> </a:t>
            </a:r>
            <a:r>
              <a:rPr lang="en-US" dirty="0" err="1"/>
              <a:t>pesmi</a:t>
            </a:r>
            <a:r>
              <a:rPr lang="en-US" dirty="0"/>
              <a:t> </a:t>
            </a:r>
            <a:r>
              <a:rPr lang="en-US" dirty="0" err="1"/>
              <a:t>nagovori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vojake</a:t>
            </a:r>
            <a:r>
              <a:rPr lang="en-US" dirty="0"/>
              <a:t> z </a:t>
            </a:r>
            <a:r>
              <a:rPr lang="en-US" dirty="0" err="1"/>
              <a:t>mrtvaškim</a:t>
            </a:r>
            <a:r>
              <a:rPr lang="en-US" dirty="0"/>
              <a:t> </a:t>
            </a:r>
            <a:r>
              <a:rPr lang="en-US" dirty="0" err="1"/>
              <a:t>glasom</a:t>
            </a:r>
            <a:r>
              <a:rPr lang="en-US" dirty="0"/>
              <a:t>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706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8050C9-E3C4-4E31-A467-C3564CA7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E29B6E-1B65-40DE-BFD8-70E19A181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Reši</a:t>
            </a:r>
            <a:r>
              <a:rPr lang="en-US" dirty="0"/>
              <a:t> </a:t>
            </a:r>
            <a:r>
              <a:rPr lang="en-US" dirty="0" err="1"/>
              <a:t>delovni</a:t>
            </a:r>
            <a:r>
              <a:rPr lang="en-US" dirty="0"/>
              <a:t> list.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886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2C19A3-3865-4293-9CB4-4AA478FE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E88D54-54D7-4942-94E5-CA83B1A3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Spomni</a:t>
            </a:r>
            <a:r>
              <a:rPr lang="en-US" sz="3000" dirty="0"/>
              <a:t> se, </a:t>
            </a:r>
            <a:r>
              <a:rPr lang="en-US" sz="3000" dirty="0" err="1"/>
              <a:t>kaj</a:t>
            </a:r>
            <a:r>
              <a:rPr lang="en-US" sz="3000" dirty="0"/>
              <a:t> je </a:t>
            </a:r>
            <a:r>
              <a:rPr lang="en-US" sz="3000" b="1" dirty="0" err="1"/>
              <a:t>balada</a:t>
            </a:r>
            <a:r>
              <a:rPr lang="en-US" sz="3000" dirty="0"/>
              <a:t>. </a:t>
            </a:r>
            <a:r>
              <a:rPr lang="en-US" sz="3000" dirty="0" err="1"/>
              <a:t>Katero</a:t>
            </a:r>
            <a:r>
              <a:rPr lang="en-US" sz="3000" dirty="0"/>
              <a:t> </a:t>
            </a:r>
            <a:r>
              <a:rPr lang="en-US" sz="3000" dirty="0" err="1"/>
              <a:t>balado</a:t>
            </a:r>
            <a:r>
              <a:rPr lang="en-US" sz="3000" dirty="0"/>
              <a:t> smo </a:t>
            </a:r>
            <a:r>
              <a:rPr lang="en-US" sz="3000" dirty="0" err="1"/>
              <a:t>letos</a:t>
            </a:r>
            <a:r>
              <a:rPr lang="en-US" sz="3000" dirty="0"/>
              <a:t> že </a:t>
            </a:r>
            <a:r>
              <a:rPr lang="en-US" sz="3000" dirty="0" err="1"/>
              <a:t>spoznali</a:t>
            </a:r>
            <a:r>
              <a:rPr lang="en-US" sz="3000" dirty="0"/>
              <a:t>?</a:t>
            </a:r>
            <a:endParaRPr lang="sl-SI" sz="3000" dirty="0"/>
          </a:p>
          <a:p>
            <a:endParaRPr lang="en-US" sz="3000" dirty="0"/>
          </a:p>
          <a:p>
            <a:r>
              <a:rPr lang="en-US" sz="3000" dirty="0" err="1"/>
              <a:t>Kaj</a:t>
            </a:r>
            <a:r>
              <a:rPr lang="en-US" sz="3000" dirty="0"/>
              <a:t> je </a:t>
            </a:r>
            <a:r>
              <a:rPr lang="en-US" sz="3000" b="1" dirty="0" err="1"/>
              <a:t>epska</a:t>
            </a:r>
            <a:r>
              <a:rPr lang="en-US" sz="3000" b="1" dirty="0"/>
              <a:t> (</a:t>
            </a:r>
            <a:r>
              <a:rPr lang="en-US" sz="3000" b="1" dirty="0" err="1"/>
              <a:t>pripovedna</a:t>
            </a:r>
            <a:r>
              <a:rPr lang="en-US" sz="3000" b="1" dirty="0"/>
              <a:t>) </a:t>
            </a:r>
            <a:r>
              <a:rPr lang="en-US" sz="3000" b="1" dirty="0" err="1"/>
              <a:t>pesem</a:t>
            </a:r>
            <a:r>
              <a:rPr lang="en-US" sz="3000" dirty="0"/>
              <a:t>? </a:t>
            </a:r>
          </a:p>
          <a:p>
            <a:endParaRPr lang="sl-SI" sz="3000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0DBA562B-7648-4EEF-AE5C-0FA9D63D7019}"/>
              </a:ext>
            </a:extLst>
          </p:cNvPr>
          <p:cNvSpPr/>
          <p:nvPr/>
        </p:nvSpPr>
        <p:spPr>
          <a:xfrm>
            <a:off x="6798365" y="2965837"/>
            <a:ext cx="3935896" cy="3527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575BFDD-A366-4ECD-B419-6759AA3E538D}"/>
              </a:ext>
            </a:extLst>
          </p:cNvPr>
          <p:cNvSpPr txBox="1"/>
          <p:nvPr/>
        </p:nvSpPr>
        <p:spPr>
          <a:xfrm>
            <a:off x="7609398" y="3641697"/>
            <a:ext cx="2345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Pripovedne ali epske pesmi z lahkoto obnovimo, ker temeljijo na zgodbi oz. na zaporedju dogodkov, o katerih avtor pripoveduje.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2525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FCCA57-E849-4359-BF63-5F5F04D6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endParaRPr lang="sl-SI" sz="3600"/>
          </a:p>
        </p:txBody>
      </p:sp>
      <p:pic>
        <p:nvPicPr>
          <p:cNvPr id="4" name="Picture 3" descr="Slika, ki vsebuje besede oseba, ljudje, staro, skupina&#10;&#10;Opis je samodejno ustvarjen">
            <a:extLst>
              <a:ext uri="{FF2B5EF4-FFF2-40B4-BE49-F238E27FC236}">
                <a16:creationId xmlns:a16="http://schemas.microsoft.com/office/drawing/2014/main" id="{C6FB02FD-9ADD-4281-8E77-46FE9E703395}"/>
              </a:ext>
            </a:extLst>
          </p:cNvPr>
          <p:cNvPicPr/>
          <p:nvPr/>
        </p:nvPicPr>
        <p:blipFill rotWithShape="1">
          <a:blip r:embed="rId2" cstate="print"/>
          <a:srcRect t="24319" b="2678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A8EB51-96C6-425D-9A17-68EEF815A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216" y="3752850"/>
            <a:ext cx="9785179" cy="2452687"/>
          </a:xfrm>
        </p:spPr>
        <p:txBody>
          <a:bodyPr anchor="ctr">
            <a:normAutofit/>
          </a:bodyPr>
          <a:lstStyle/>
          <a:p>
            <a:r>
              <a:rPr lang="en-US" sz="2500" dirty="0" err="1"/>
              <a:t>Pesem</a:t>
            </a:r>
            <a:r>
              <a:rPr lang="en-US" sz="2500" dirty="0"/>
              <a:t>, </a:t>
            </a:r>
            <a:r>
              <a:rPr lang="en-US" sz="2500" dirty="0" err="1"/>
              <a:t>ki</a:t>
            </a:r>
            <a:r>
              <a:rPr lang="en-US" sz="2500" dirty="0"/>
              <a:t> jo </a:t>
            </a:r>
            <a:r>
              <a:rPr lang="en-US" sz="2500" dirty="0" err="1"/>
              <a:t>bomo</a:t>
            </a:r>
            <a:r>
              <a:rPr lang="en-US" sz="2500" dirty="0"/>
              <a:t> </a:t>
            </a:r>
            <a:r>
              <a:rPr lang="en-US" sz="2500" dirty="0" err="1"/>
              <a:t>brali</a:t>
            </a:r>
            <a:r>
              <a:rPr lang="en-US" sz="2500" dirty="0"/>
              <a:t> </a:t>
            </a:r>
            <a:r>
              <a:rPr lang="en-US" sz="2500" dirty="0" err="1"/>
              <a:t>danes</a:t>
            </a:r>
            <a:r>
              <a:rPr lang="en-US" sz="2500" dirty="0"/>
              <a:t>, </a:t>
            </a:r>
            <a:r>
              <a:rPr lang="en-US" sz="2500" dirty="0" err="1"/>
              <a:t>ima</a:t>
            </a:r>
            <a:r>
              <a:rPr lang="en-US" sz="2500" dirty="0"/>
              <a:t> </a:t>
            </a:r>
            <a:r>
              <a:rPr lang="en-US" sz="2500" b="1" dirty="0" err="1"/>
              <a:t>zgodovinsko</a:t>
            </a:r>
            <a:r>
              <a:rPr lang="en-US" sz="2500" b="1" dirty="0"/>
              <a:t> </a:t>
            </a:r>
            <a:r>
              <a:rPr lang="en-US" sz="2500" b="1" dirty="0" err="1"/>
              <a:t>snov</a:t>
            </a:r>
            <a:r>
              <a:rPr lang="en-US" sz="2500" dirty="0"/>
              <a:t>: </a:t>
            </a:r>
            <a:r>
              <a:rPr lang="en-US" sz="2500" b="1" dirty="0" err="1">
                <a:solidFill>
                  <a:srgbClr val="FF0000"/>
                </a:solidFill>
              </a:rPr>
              <a:t>slovenski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kmečki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upori</a:t>
            </a:r>
            <a:r>
              <a:rPr lang="en-US" sz="2500" dirty="0"/>
              <a:t>. </a:t>
            </a:r>
          </a:p>
          <a:p>
            <a:r>
              <a:rPr lang="en-US" sz="2500" dirty="0"/>
              <a:t>V </a:t>
            </a:r>
            <a:r>
              <a:rPr lang="en-US" sz="2500" dirty="0" err="1"/>
              <a:t>pesmi</a:t>
            </a:r>
            <a:r>
              <a:rPr lang="en-US" sz="2500" dirty="0"/>
              <a:t> </a:t>
            </a:r>
            <a:r>
              <a:rPr lang="en-US" sz="2500" dirty="0" err="1"/>
              <a:t>ljudi</a:t>
            </a:r>
            <a:r>
              <a:rPr lang="en-US" sz="2500" dirty="0"/>
              <a:t> </a:t>
            </a:r>
            <a:r>
              <a:rPr lang="en-US" sz="2500" dirty="0" err="1"/>
              <a:t>vabijo</a:t>
            </a:r>
            <a:r>
              <a:rPr lang="en-US" sz="2500" dirty="0"/>
              <a:t>, naj </a:t>
            </a:r>
            <a:r>
              <a:rPr lang="en-US" sz="2500" dirty="0" err="1"/>
              <a:t>pridejo</a:t>
            </a:r>
            <a:r>
              <a:rPr lang="en-US" sz="2500" dirty="0"/>
              <a:t> </a:t>
            </a:r>
            <a:r>
              <a:rPr lang="en-US" sz="2500" dirty="0" err="1"/>
              <a:t>gledat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usmrtitev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vodje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kmečkega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upora</a:t>
            </a:r>
            <a:r>
              <a:rPr lang="en-US" sz="2500" b="1" dirty="0">
                <a:solidFill>
                  <a:srgbClr val="FF0000"/>
                </a:solidFill>
              </a:rPr>
              <a:t>, </a:t>
            </a:r>
            <a:r>
              <a:rPr lang="en-US" sz="2500" b="1" dirty="0" err="1">
                <a:solidFill>
                  <a:srgbClr val="FF0000"/>
                </a:solidFill>
              </a:rPr>
              <a:t>Matije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Gubca</a:t>
            </a:r>
            <a:r>
              <a:rPr lang="en-US" sz="2500" dirty="0"/>
              <a:t>. </a:t>
            </a:r>
          </a:p>
          <a:p>
            <a:r>
              <a:rPr lang="en-US" sz="2500" dirty="0" err="1"/>
              <a:t>Prirejali</a:t>
            </a:r>
            <a:r>
              <a:rPr lang="en-US" sz="2500" dirty="0"/>
              <a:t> so </a:t>
            </a:r>
            <a:r>
              <a:rPr lang="en-US" sz="2500" dirty="0" err="1"/>
              <a:t>javne</a:t>
            </a:r>
            <a:r>
              <a:rPr lang="en-US" sz="2500" dirty="0"/>
              <a:t> </a:t>
            </a:r>
            <a:r>
              <a:rPr lang="en-US" sz="2500" dirty="0" err="1"/>
              <a:t>usmrtitve</a:t>
            </a:r>
            <a:r>
              <a:rPr lang="en-US" sz="2500" dirty="0"/>
              <a:t> in </a:t>
            </a:r>
            <a:r>
              <a:rPr lang="en-US" sz="2500" dirty="0" err="1"/>
              <a:t>mučenja</a:t>
            </a:r>
            <a:r>
              <a:rPr lang="en-US" sz="2500" dirty="0"/>
              <a:t>, da bi </a:t>
            </a:r>
            <a:r>
              <a:rPr lang="en-US" sz="2500" dirty="0" err="1"/>
              <a:t>ljudi</a:t>
            </a:r>
            <a:r>
              <a:rPr lang="en-US" sz="2500" dirty="0"/>
              <a:t> </a:t>
            </a:r>
            <a:r>
              <a:rPr lang="en-US" sz="2500" dirty="0" err="1"/>
              <a:t>odvrnili</a:t>
            </a:r>
            <a:r>
              <a:rPr lang="en-US" sz="2500" dirty="0"/>
              <a:t> od </a:t>
            </a:r>
            <a:r>
              <a:rPr lang="en-US" sz="2500" dirty="0" err="1"/>
              <a:t>uporov</a:t>
            </a:r>
            <a:r>
              <a:rPr lang="en-US" sz="2500" dirty="0"/>
              <a:t>. </a:t>
            </a:r>
            <a:endParaRPr lang="sl-SI" sz="2500" dirty="0"/>
          </a:p>
          <a:p>
            <a:endParaRPr lang="sl-SI" sz="2500" dirty="0"/>
          </a:p>
        </p:txBody>
      </p:sp>
    </p:spTree>
    <p:extLst>
      <p:ext uri="{BB962C8B-B14F-4D97-AF65-F5344CB8AC3E}">
        <p14:creationId xmlns:p14="http://schemas.microsoft.com/office/powerpoint/2010/main" val="218460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EF3A2-AE08-4FDD-A2AC-A941D88D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1E3DFD-79D7-4877-8EC8-1C573856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/>
          <a:lstStyle/>
          <a:p>
            <a:r>
              <a:rPr lang="en-US" dirty="0" err="1"/>
              <a:t>Kmečki</a:t>
            </a:r>
            <a:r>
              <a:rPr lang="en-US" dirty="0"/>
              <a:t> </a:t>
            </a:r>
            <a:r>
              <a:rPr lang="en-US" dirty="0" err="1"/>
              <a:t>upori</a:t>
            </a:r>
            <a:r>
              <a:rPr lang="en-US" dirty="0"/>
              <a:t> so </a:t>
            </a:r>
            <a:r>
              <a:rPr lang="en-US" dirty="0" err="1"/>
              <a:t>pomembno</a:t>
            </a:r>
            <a:r>
              <a:rPr lang="en-US" dirty="0"/>
              <a:t> in </a:t>
            </a:r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kruto</a:t>
            </a:r>
            <a:r>
              <a:rPr lang="en-US" dirty="0"/>
              <a:t> </a:t>
            </a:r>
            <a:r>
              <a:rPr lang="en-US" dirty="0" err="1"/>
              <a:t>dogajanje</a:t>
            </a:r>
            <a:r>
              <a:rPr lang="en-US" dirty="0"/>
              <a:t> v </a:t>
            </a:r>
            <a:r>
              <a:rPr lang="en-US" dirty="0" err="1"/>
              <a:t>slovenski</a:t>
            </a:r>
            <a:r>
              <a:rPr lang="en-US" dirty="0"/>
              <a:t> </a:t>
            </a:r>
            <a:r>
              <a:rPr lang="en-US" dirty="0" err="1"/>
              <a:t>zgodovini</a:t>
            </a:r>
            <a:r>
              <a:rPr lang="en-US" dirty="0"/>
              <a:t> v </a:t>
            </a:r>
            <a:r>
              <a:rPr lang="en-US" b="1" dirty="0">
                <a:solidFill>
                  <a:srgbClr val="FF0000"/>
                </a:solidFill>
              </a:rPr>
              <a:t>15. in 16. </a:t>
            </a:r>
            <a:r>
              <a:rPr lang="en-US" b="1" dirty="0" err="1">
                <a:solidFill>
                  <a:srgbClr val="FF0000"/>
                </a:solidFill>
              </a:rPr>
              <a:t>stoletju</a:t>
            </a:r>
            <a:r>
              <a:rPr lang="en-US" dirty="0"/>
              <a:t>. </a:t>
            </a:r>
            <a:endParaRPr lang="sl-SI" dirty="0"/>
          </a:p>
          <a:p>
            <a:r>
              <a:rPr lang="en-US" b="1" dirty="0" err="1">
                <a:solidFill>
                  <a:srgbClr val="FF0000"/>
                </a:solidFill>
              </a:rPr>
              <a:t>Zakaj</a:t>
            </a:r>
            <a:r>
              <a:rPr lang="en-US" b="1" dirty="0">
                <a:solidFill>
                  <a:srgbClr val="FF0000"/>
                </a:solidFill>
              </a:rPr>
              <a:t> so se </a:t>
            </a:r>
            <a:r>
              <a:rPr lang="en-US" b="1" dirty="0" err="1">
                <a:solidFill>
                  <a:srgbClr val="FF0000"/>
                </a:solidFill>
              </a:rPr>
              <a:t>kmetje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upirali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r>
              <a:rPr lang="en-US" dirty="0"/>
              <a:t> </a:t>
            </a:r>
            <a:r>
              <a:rPr lang="en-US" dirty="0" err="1"/>
              <a:t>Kmetje</a:t>
            </a:r>
            <a:r>
              <a:rPr lang="en-US" dirty="0"/>
              <a:t> so se </a:t>
            </a:r>
            <a:r>
              <a:rPr lang="en-US" dirty="0" err="1"/>
              <a:t>upirali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gospodarjem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povečevanja</a:t>
            </a:r>
            <a:r>
              <a:rPr lang="en-US" dirty="0"/>
              <a:t> </a:t>
            </a:r>
            <a:r>
              <a:rPr lang="en-US" dirty="0" err="1"/>
              <a:t>dajatev</a:t>
            </a:r>
            <a:r>
              <a:rPr lang="en-US" dirty="0"/>
              <a:t>, </a:t>
            </a:r>
            <a:r>
              <a:rPr lang="en-US" dirty="0" err="1"/>
              <a:t>uvajanja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davkov</a:t>
            </a:r>
            <a:r>
              <a:rPr lang="en-US" dirty="0"/>
              <a:t>, </a:t>
            </a:r>
            <a:r>
              <a:rPr lang="en-US" dirty="0" err="1"/>
              <a:t>visokih</a:t>
            </a:r>
            <a:r>
              <a:rPr lang="en-US" dirty="0"/>
              <a:t> </a:t>
            </a:r>
            <a:r>
              <a:rPr lang="en-US" dirty="0" err="1"/>
              <a:t>stroškov</a:t>
            </a:r>
            <a:r>
              <a:rPr lang="en-US" dirty="0"/>
              <a:t> za </a:t>
            </a:r>
            <a:r>
              <a:rPr lang="en-US" dirty="0" err="1"/>
              <a:t>obrambo</a:t>
            </a:r>
            <a:r>
              <a:rPr lang="en-US" dirty="0"/>
              <a:t> in </a:t>
            </a:r>
            <a:r>
              <a:rPr lang="en-US" dirty="0" err="1"/>
              <a:t>vpoklica</a:t>
            </a:r>
            <a:r>
              <a:rPr lang="en-US" dirty="0"/>
              <a:t> </a:t>
            </a:r>
            <a:r>
              <a:rPr lang="en-US" dirty="0" err="1"/>
              <a:t>kmetov</a:t>
            </a:r>
            <a:r>
              <a:rPr lang="en-US" dirty="0"/>
              <a:t> v </a:t>
            </a:r>
            <a:r>
              <a:rPr lang="en-US" dirty="0" err="1"/>
              <a:t>vojsko</a:t>
            </a:r>
            <a:r>
              <a:rPr lang="en-US" dirty="0"/>
              <a:t>. </a:t>
            </a:r>
            <a:endParaRPr lang="sl-SI" dirty="0"/>
          </a:p>
          <a:p>
            <a:r>
              <a:rPr lang="en-US" dirty="0" err="1"/>
              <a:t>Zahtevali</a:t>
            </a:r>
            <a:r>
              <a:rPr lang="en-US" dirty="0"/>
              <a:t> so </a:t>
            </a:r>
            <a:r>
              <a:rPr lang="en-US" b="1" dirty="0">
                <a:solidFill>
                  <a:srgbClr val="FF0000"/>
                </a:solidFill>
              </a:rPr>
              <a:t>STARO PRAVDO </a:t>
            </a:r>
            <a:r>
              <a:rPr lang="en-US" dirty="0"/>
              <a:t>– </a:t>
            </a:r>
            <a:r>
              <a:rPr lang="en-US" dirty="0" err="1"/>
              <a:t>takšne</a:t>
            </a:r>
            <a:r>
              <a:rPr lang="en-US" dirty="0"/>
              <a:t> </a:t>
            </a:r>
            <a:r>
              <a:rPr lang="en-US" dirty="0" err="1"/>
              <a:t>dajatve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bile </a:t>
            </a:r>
            <a:r>
              <a:rPr lang="en-US" dirty="0" err="1"/>
              <a:t>zapisane</a:t>
            </a:r>
            <a:r>
              <a:rPr lang="en-US" dirty="0"/>
              <a:t> v </a:t>
            </a:r>
            <a:r>
              <a:rPr lang="en-US" dirty="0" err="1"/>
              <a:t>starih</a:t>
            </a:r>
            <a:r>
              <a:rPr lang="en-US" dirty="0"/>
              <a:t> </a:t>
            </a:r>
            <a:r>
              <a:rPr lang="en-US" dirty="0" err="1"/>
              <a:t>knjigah</a:t>
            </a:r>
            <a:r>
              <a:rPr lang="en-US" dirty="0"/>
              <a:t> (</a:t>
            </a:r>
            <a:r>
              <a:rPr lang="en-US" dirty="0" err="1"/>
              <a:t>urbarjih</a:t>
            </a:r>
            <a:r>
              <a:rPr lang="en-US" dirty="0"/>
              <a:t>).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23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41F3A-30FA-4B68-8AAA-09988E17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9603DE-0619-46BE-B128-0B16E7221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7573" cy="4351338"/>
          </a:xfrm>
        </p:spPr>
        <p:txBody>
          <a:bodyPr/>
          <a:lstStyle/>
          <a:p>
            <a:r>
              <a:rPr lang="en-US" dirty="0" err="1"/>
              <a:t>Kmetje</a:t>
            </a:r>
            <a:r>
              <a:rPr lang="en-US" dirty="0"/>
              <a:t> so </a:t>
            </a:r>
            <a:r>
              <a:rPr lang="en-US" dirty="0" err="1"/>
              <a:t>organizirali</a:t>
            </a:r>
            <a:r>
              <a:rPr lang="en-US" dirty="0"/>
              <a:t> več </a:t>
            </a:r>
            <a:r>
              <a:rPr lang="en-US" dirty="0" err="1"/>
              <a:t>uporov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pa so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slabe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kruto</a:t>
            </a:r>
            <a:r>
              <a:rPr lang="en-US" dirty="0"/>
              <a:t> in z </a:t>
            </a:r>
            <a:r>
              <a:rPr lang="en-US" dirty="0" err="1"/>
              <a:t>nasiljem</a:t>
            </a:r>
            <a:r>
              <a:rPr lang="en-US" dirty="0"/>
              <a:t> </a:t>
            </a:r>
            <a:r>
              <a:rPr lang="en-US" dirty="0" err="1"/>
              <a:t>zatrti</a:t>
            </a:r>
            <a:r>
              <a:rPr lang="en-US" dirty="0"/>
              <a:t>. </a:t>
            </a:r>
          </a:p>
          <a:p>
            <a:r>
              <a:rPr lang="en-US" dirty="0" err="1"/>
              <a:t>Kmetje</a:t>
            </a:r>
            <a:r>
              <a:rPr lang="en-US" dirty="0"/>
              <a:t> so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neizkušeni</a:t>
            </a:r>
            <a:r>
              <a:rPr lang="en-US" dirty="0"/>
              <a:t> v </a:t>
            </a:r>
            <a:r>
              <a:rPr lang="en-US" dirty="0" err="1"/>
              <a:t>bojevanju</a:t>
            </a:r>
            <a:r>
              <a:rPr lang="en-US" dirty="0"/>
              <a:t>, za </a:t>
            </a:r>
            <a:r>
              <a:rPr lang="en-US" dirty="0" err="1"/>
              <a:t>orožje</a:t>
            </a:r>
            <a:r>
              <a:rPr lang="en-US" dirty="0"/>
              <a:t> so </a:t>
            </a:r>
            <a:r>
              <a:rPr lang="en-US" dirty="0" err="1"/>
              <a:t>uporabljali</a:t>
            </a:r>
            <a:r>
              <a:rPr lang="en-US" dirty="0"/>
              <a:t> </a:t>
            </a:r>
            <a:r>
              <a:rPr lang="en-US" dirty="0" err="1"/>
              <a:t>orodje</a:t>
            </a:r>
            <a:r>
              <a:rPr lang="en-US" dirty="0"/>
              <a:t> (vile, </a:t>
            </a:r>
            <a:r>
              <a:rPr lang="en-US" dirty="0" err="1"/>
              <a:t>kose</a:t>
            </a:r>
            <a:r>
              <a:rPr lang="en-US" dirty="0"/>
              <a:t>, </a:t>
            </a:r>
            <a:r>
              <a:rPr lang="en-US" dirty="0" err="1"/>
              <a:t>sekire</a:t>
            </a:r>
            <a:r>
              <a:rPr lang="en-US" dirty="0"/>
              <a:t>), med </a:t>
            </a:r>
            <a:r>
              <a:rPr lang="en-US" dirty="0" err="1"/>
              <a:t>seboj</a:t>
            </a:r>
            <a:r>
              <a:rPr lang="en-US" dirty="0"/>
              <a:t> so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slabo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. 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 descr="Prikaži izvorno sliko">
            <a:extLst>
              <a:ext uri="{FF2B5EF4-FFF2-40B4-BE49-F238E27FC236}">
                <a16:creationId xmlns:a16="http://schemas.microsoft.com/office/drawing/2014/main" id="{3E449BF1-C832-4B99-BE2A-4D13991BA7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06" y="499620"/>
            <a:ext cx="275463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8DD2082E-0760-4596-AD8E-B9075CFC2D6E}"/>
              </a:ext>
            </a:extLst>
          </p:cNvPr>
          <p:cNvSpPr/>
          <p:nvPr/>
        </p:nvSpPr>
        <p:spPr>
          <a:xfrm>
            <a:off x="7213046" y="5528820"/>
            <a:ext cx="477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Ropoče boben gor in dol / po ulicah, ko še </a:t>
            </a:r>
            <a:r>
              <a:rPr lang="sl-SI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nikol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00908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EF03E-C017-4E03-8288-F0EF7E7D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D3ADBA-5457-4C8B-85D6-5C013E31C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Anton </a:t>
            </a:r>
            <a:r>
              <a:rPr lang="en-US" b="1" dirty="0" err="1"/>
              <a:t>Aškerc</a:t>
            </a:r>
            <a:r>
              <a:rPr lang="en-US" dirty="0"/>
              <a:t> je v </a:t>
            </a:r>
            <a:r>
              <a:rPr lang="en-US" dirty="0" err="1"/>
              <a:t>pesmi</a:t>
            </a:r>
            <a:r>
              <a:rPr lang="en-US" dirty="0"/>
              <a:t> </a:t>
            </a:r>
            <a:r>
              <a:rPr lang="en-US" b="1" dirty="0" err="1"/>
              <a:t>Kronanje</a:t>
            </a:r>
            <a:r>
              <a:rPr lang="en-US" b="1" dirty="0"/>
              <a:t> v </a:t>
            </a:r>
            <a:r>
              <a:rPr lang="en-US" b="1" dirty="0" err="1"/>
              <a:t>Zagrebu</a:t>
            </a:r>
            <a:r>
              <a:rPr lang="en-US" dirty="0"/>
              <a:t> </a:t>
            </a:r>
            <a:r>
              <a:rPr lang="en-US" dirty="0" err="1"/>
              <a:t>upesnil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mučenje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vodje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slovensko-hrvaškega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kmečkega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upora</a:t>
            </a:r>
            <a:r>
              <a:rPr lang="en-US" b="1" dirty="0">
                <a:solidFill>
                  <a:srgbClr val="FF0000"/>
                </a:solidFill>
              </a:rPr>
              <a:t>, Matija </a:t>
            </a:r>
            <a:r>
              <a:rPr lang="en-US" b="1" dirty="0" err="1">
                <a:solidFill>
                  <a:srgbClr val="FF0000"/>
                </a:solidFill>
              </a:rPr>
              <a:t>Gubca</a:t>
            </a:r>
            <a:r>
              <a:rPr lang="en-US" dirty="0"/>
              <a:t>. 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 descr="Prikaži izvorno sliko">
            <a:extLst>
              <a:ext uri="{FF2B5EF4-FFF2-40B4-BE49-F238E27FC236}">
                <a16:creationId xmlns:a16="http://schemas.microsoft.com/office/drawing/2014/main" id="{828D19DC-CED7-49E2-A403-F22AECAA0F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9" y="2846659"/>
            <a:ext cx="5760720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0AB6009F-FE3F-4B63-AB8B-6DB0AEBCF14B}"/>
              </a:ext>
            </a:extLst>
          </p:cNvPr>
          <p:cNvSpPr/>
          <p:nvPr/>
        </p:nvSpPr>
        <p:spPr>
          <a:xfrm>
            <a:off x="2825779" y="5807631"/>
            <a:ext cx="534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Kjer cerkev Markova stoji, / tja gledat kronanje zdaj vsi!</a:t>
            </a:r>
          </a:p>
        </p:txBody>
      </p:sp>
    </p:spTree>
    <p:extLst>
      <p:ext uri="{BB962C8B-B14F-4D97-AF65-F5344CB8AC3E}">
        <p14:creationId xmlns:p14="http://schemas.microsoft.com/office/powerpoint/2010/main" val="400899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926A9-4ACF-4AFB-B8C4-C9ECC395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D74E0C-7941-4F1F-935F-D595307A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913"/>
            <a:ext cx="7146303" cy="571505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Če</a:t>
            </a:r>
            <a:r>
              <a:rPr lang="en-US" dirty="0"/>
              <a:t> bi </a:t>
            </a:r>
            <a:r>
              <a:rPr lang="en-US" dirty="0" err="1"/>
              <a:t>pesem</a:t>
            </a:r>
            <a:r>
              <a:rPr lang="en-US" dirty="0"/>
              <a:t> </a:t>
            </a:r>
            <a:r>
              <a:rPr lang="en-US" dirty="0" err="1"/>
              <a:t>brali</a:t>
            </a:r>
            <a:r>
              <a:rPr lang="en-US" dirty="0"/>
              <a:t> v </a:t>
            </a:r>
            <a:r>
              <a:rPr lang="en-US" dirty="0" err="1"/>
              <a:t>razredu</a:t>
            </a:r>
            <a:r>
              <a:rPr lang="en-US" dirty="0"/>
              <a:t>, bi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razdelili</a:t>
            </a:r>
            <a:r>
              <a:rPr lang="en-US" dirty="0"/>
              <a:t> </a:t>
            </a:r>
            <a:r>
              <a:rPr lang="en-US" dirty="0" err="1"/>
              <a:t>naslednje</a:t>
            </a:r>
            <a:r>
              <a:rPr lang="en-US" dirty="0"/>
              <a:t> </a:t>
            </a:r>
            <a:r>
              <a:rPr lang="en-US" dirty="0" err="1"/>
              <a:t>vloge</a:t>
            </a:r>
            <a:r>
              <a:rPr lang="en-US" dirty="0"/>
              <a:t>: </a:t>
            </a:r>
          </a:p>
          <a:p>
            <a:r>
              <a:rPr lang="en-US" dirty="0" err="1"/>
              <a:t>pripovedovalec</a:t>
            </a:r>
            <a:r>
              <a:rPr lang="en-US" dirty="0"/>
              <a:t>, </a:t>
            </a:r>
          </a:p>
          <a:p>
            <a:r>
              <a:rPr lang="en-US" dirty="0" err="1"/>
              <a:t>zvonovi</a:t>
            </a:r>
            <a:r>
              <a:rPr lang="en-US" dirty="0"/>
              <a:t>, </a:t>
            </a:r>
          </a:p>
          <a:p>
            <a:r>
              <a:rPr lang="en-US" dirty="0" err="1"/>
              <a:t>boben</a:t>
            </a:r>
            <a:r>
              <a:rPr lang="en-US" dirty="0"/>
              <a:t> (</a:t>
            </a:r>
            <a:r>
              <a:rPr lang="en-US" dirty="0" err="1"/>
              <a:t>bobnarji</a:t>
            </a:r>
            <a:r>
              <a:rPr lang="en-US" dirty="0"/>
              <a:t>), </a:t>
            </a:r>
          </a:p>
          <a:p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mož</a:t>
            </a:r>
            <a:r>
              <a:rPr lang="en-US" dirty="0"/>
              <a:t>, </a:t>
            </a:r>
          </a:p>
          <a:p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mož</a:t>
            </a:r>
            <a:r>
              <a:rPr lang="en-US" dirty="0"/>
              <a:t>, </a:t>
            </a:r>
          </a:p>
          <a:p>
            <a:r>
              <a:rPr lang="en-US" dirty="0" err="1"/>
              <a:t>tretji</a:t>
            </a:r>
            <a:r>
              <a:rPr lang="en-US" dirty="0"/>
              <a:t> </a:t>
            </a:r>
            <a:r>
              <a:rPr lang="en-US" dirty="0" err="1"/>
              <a:t>mož</a:t>
            </a:r>
            <a:r>
              <a:rPr lang="en-US" dirty="0"/>
              <a:t>, </a:t>
            </a:r>
          </a:p>
          <a:p>
            <a:r>
              <a:rPr lang="en-US" dirty="0"/>
              <a:t>Matija </a:t>
            </a:r>
            <a:r>
              <a:rPr lang="en-US" dirty="0" err="1"/>
              <a:t>Gubec</a:t>
            </a:r>
            <a:r>
              <a:rPr lang="en-US" dirty="0"/>
              <a:t>. 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 descr="Prikaži izvorno sliko">
            <a:extLst>
              <a:ext uri="{FF2B5EF4-FFF2-40B4-BE49-F238E27FC236}">
                <a16:creationId xmlns:a16="http://schemas.microsoft.com/office/drawing/2014/main" id="{A0869E8A-6031-49E3-8D44-4F7F5A8F03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50" y="1304552"/>
            <a:ext cx="2696845" cy="3589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15E4BC16-DB38-49C2-934A-76CC38E4A450}"/>
              </a:ext>
            </a:extLst>
          </p:cNvPr>
          <p:cNvSpPr/>
          <p:nvPr/>
        </p:nvSpPr>
        <p:spPr>
          <a:xfrm>
            <a:off x="6523572" y="5028509"/>
            <a:ext cx="527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Razlegaj se do daljnih dalj: / Matija Gubec naš je Kralj!</a:t>
            </a:r>
          </a:p>
        </p:txBody>
      </p:sp>
      <p:pic>
        <p:nvPicPr>
          <p:cNvPr id="7" name="Slika 6" descr="Slika, ki vsebuje besede oseba, miza, skupina, sedeče&#10;&#10;Opis je samodejno ustvarjen">
            <a:extLst>
              <a:ext uri="{FF2B5EF4-FFF2-40B4-BE49-F238E27FC236}">
                <a16:creationId xmlns:a16="http://schemas.microsoft.com/office/drawing/2014/main" id="{1E0F9B72-10A5-4795-AD61-E07550A2F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53" y="1787476"/>
            <a:ext cx="3559615" cy="23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9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927CC5-7AF4-4CEC-BEC4-E313E220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Branje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besedila</a:t>
            </a:r>
            <a:endParaRPr lang="sl-SI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37D3549B-1B56-47F8-ACEB-40A9D5561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2616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1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CA8727-9C3A-4822-B617-E46C6E2B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878EDD-29BE-4E3E-9017-88FC207C0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Zvonovi</a:t>
            </a:r>
            <a:r>
              <a:rPr lang="en-US" b="1" dirty="0"/>
              <a:t> in </a:t>
            </a:r>
            <a:r>
              <a:rPr lang="en-US" b="1" dirty="0" err="1"/>
              <a:t>boben</a:t>
            </a:r>
            <a:r>
              <a:rPr lang="en-US" dirty="0"/>
              <a:t> </a:t>
            </a:r>
            <a:r>
              <a:rPr lang="en-US" dirty="0" err="1"/>
              <a:t>vabijo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Trg</a:t>
            </a:r>
            <a:r>
              <a:rPr lang="en-US" dirty="0"/>
              <a:t> </a:t>
            </a:r>
            <a:r>
              <a:rPr lang="en-US" dirty="0" err="1"/>
              <a:t>svetega</a:t>
            </a:r>
            <a:r>
              <a:rPr lang="en-US" dirty="0"/>
              <a:t> </a:t>
            </a:r>
            <a:r>
              <a:rPr lang="en-US" dirty="0" err="1"/>
              <a:t>Marka</a:t>
            </a:r>
            <a:r>
              <a:rPr lang="en-US" dirty="0"/>
              <a:t>. </a:t>
            </a:r>
            <a:endParaRPr lang="sl-SI" dirty="0"/>
          </a:p>
          <a:p>
            <a:r>
              <a:rPr lang="en-US" dirty="0" err="1"/>
              <a:t>Besede</a:t>
            </a:r>
            <a:r>
              <a:rPr lang="en-US" dirty="0"/>
              <a:t> </a:t>
            </a:r>
            <a:r>
              <a:rPr lang="en-US" b="1" dirty="0"/>
              <a:t>"Le </a:t>
            </a:r>
            <a:r>
              <a:rPr lang="en-US" b="1" dirty="0" err="1"/>
              <a:t>vkup</a:t>
            </a:r>
            <a:r>
              <a:rPr lang="en-US" b="1" dirty="0"/>
              <a:t>, le </a:t>
            </a:r>
            <a:r>
              <a:rPr lang="en-US" b="1" dirty="0" err="1"/>
              <a:t>vkup</a:t>
            </a:r>
            <a:r>
              <a:rPr lang="en-US" b="1" dirty="0"/>
              <a:t>,"</a:t>
            </a:r>
            <a:r>
              <a:rPr lang="en-US" dirty="0"/>
              <a:t> so bile </a:t>
            </a:r>
            <a:r>
              <a:rPr lang="en-US" dirty="0" err="1"/>
              <a:t>prve</a:t>
            </a:r>
            <a:r>
              <a:rPr lang="en-US" dirty="0"/>
              <a:t> </a:t>
            </a:r>
            <a:r>
              <a:rPr lang="en-US" dirty="0" err="1"/>
              <a:t>slovenske</a:t>
            </a:r>
            <a:r>
              <a:rPr lang="en-US" dirty="0"/>
              <a:t> </a:t>
            </a:r>
            <a:r>
              <a:rPr lang="en-US" dirty="0" err="1"/>
              <a:t>natiskane</a:t>
            </a:r>
            <a:r>
              <a:rPr lang="en-US" dirty="0"/>
              <a:t> </a:t>
            </a:r>
            <a:r>
              <a:rPr lang="en-US" dirty="0" err="1"/>
              <a:t>besede</a:t>
            </a:r>
            <a:r>
              <a:rPr lang="en-US" dirty="0"/>
              <a:t>, in </a:t>
            </a:r>
            <a:r>
              <a:rPr lang="en-US" dirty="0" err="1"/>
              <a:t>sicer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letaku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 1515, </a:t>
            </a:r>
            <a:r>
              <a:rPr lang="en-US" dirty="0" err="1"/>
              <a:t>ki</a:t>
            </a:r>
            <a:r>
              <a:rPr lang="en-US" dirty="0"/>
              <a:t> je </a:t>
            </a:r>
            <a:r>
              <a:rPr lang="en-US" dirty="0" err="1"/>
              <a:t>vabil</a:t>
            </a:r>
            <a:r>
              <a:rPr lang="en-US" dirty="0"/>
              <a:t> </a:t>
            </a:r>
            <a:r>
              <a:rPr lang="en-US" dirty="0" err="1"/>
              <a:t>kmete</a:t>
            </a:r>
            <a:r>
              <a:rPr lang="en-US" dirty="0"/>
              <a:t> k </a:t>
            </a:r>
            <a:r>
              <a:rPr lang="en-US" dirty="0" err="1"/>
              <a:t>uporu</a:t>
            </a:r>
            <a:r>
              <a:rPr lang="en-US" dirty="0"/>
              <a:t>. </a:t>
            </a:r>
            <a:endParaRPr lang="sl-SI" dirty="0"/>
          </a:p>
          <a:p>
            <a:r>
              <a:rPr lang="en-US" b="1" dirty="0" err="1">
                <a:solidFill>
                  <a:schemeClr val="accent6"/>
                </a:solidFill>
              </a:rPr>
              <a:t>Poslušaj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pesem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upornikov</a:t>
            </a:r>
            <a:r>
              <a:rPr lang="en-US" b="1" dirty="0">
                <a:solidFill>
                  <a:schemeClr val="accent6"/>
                </a:solidFill>
              </a:rPr>
              <a:t>: </a:t>
            </a:r>
            <a:r>
              <a:rPr lang="en-US" dirty="0"/>
              <a:t>https://www.youtube.com/watch?v=zERbtzizRp0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326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519</Words>
  <Application>Microsoft Office PowerPoint</Application>
  <PresentationFormat>Širokozaslonsko</PresentationFormat>
  <Paragraphs>40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Anton Aškerc:  Kronanje v Zagrebu (1573)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Branje besedila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Aškerc:  Kronanje v Zagrebu (1573)</dc:title>
  <dc:creator>Viljem Marjan Hribar Hribar</dc:creator>
  <cp:lastModifiedBy>Tina Eremić</cp:lastModifiedBy>
  <cp:revision>3</cp:revision>
  <dcterms:created xsi:type="dcterms:W3CDTF">2020-05-02T21:24:16Z</dcterms:created>
  <dcterms:modified xsi:type="dcterms:W3CDTF">2020-05-03T15:08:21Z</dcterms:modified>
</cp:coreProperties>
</file>