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90" r:id="rId5"/>
    <p:sldId id="259" r:id="rId6"/>
    <p:sldId id="287" r:id="rId7"/>
    <p:sldId id="283" r:id="rId8"/>
    <p:sldId id="258" r:id="rId9"/>
    <p:sldId id="291" r:id="rId10"/>
    <p:sldId id="260" r:id="rId11"/>
    <p:sldId id="261" r:id="rId12"/>
    <p:sldId id="262" r:id="rId13"/>
    <p:sldId id="277" r:id="rId14"/>
    <p:sldId id="264" r:id="rId15"/>
    <p:sldId id="28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63" r:id="rId25"/>
    <p:sldId id="288" r:id="rId26"/>
    <p:sldId id="274" r:id="rId27"/>
    <p:sldId id="275" r:id="rId28"/>
    <p:sldId id="276" r:id="rId29"/>
    <p:sldId id="285" r:id="rId30"/>
    <p:sldId id="278" r:id="rId31"/>
    <p:sldId id="279" r:id="rId32"/>
    <p:sldId id="280" r:id="rId33"/>
    <p:sldId id="281" r:id="rId34"/>
    <p:sldId id="289" r:id="rId35"/>
    <p:sldId id="286" r:id="rId3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089EF-5F83-4C03-B4FE-6E61E6F1C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F4F0DA-45F4-470B-98F4-532A2C2D2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1C5E74-C32E-491E-9CC4-F3AD7878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FEE872-F5E2-455F-8303-F8168375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599E616-CBB7-4A53-83EC-C8A1882F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73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C9E2E-915A-4297-ABB2-E59E61E2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64F753-B440-4F8E-991A-9150D0085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8F9B67-82DF-48F2-B26B-14B68B33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01009F-4CCA-4111-812A-6848CC92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4A34BA-9708-4E57-80A4-99DAFE7E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6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2475EB5-5809-4C69-84E5-AA4FEFF3C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20DD2F-5BDB-464D-9716-40FB5C395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F6A7A9-159B-4DC9-9132-63D74CCC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A30091-31E8-4E1B-A4B7-7D982E76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E2B252-C8DC-421E-A9A1-9787B1F7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753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C83049-0F64-481A-8DC3-9D0FDE1D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8B1303-9884-481B-A114-FA65D7EC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55A582-CFE4-42D7-9DAC-1FB8846E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0DFA25-4C64-4376-B5C3-AA0B0EB9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CFA7FC-5A0E-4A96-BAFA-C50294F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248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F0759D-3207-4BF5-B6C5-09E6CF0F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3A5196-C3BA-4A29-9E30-F0FE67506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EC29C3-30EB-4C70-9EBE-3D569E0A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960B4B-FAD3-45D2-ACB7-14002B4D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756B9A-1A36-4757-9F4A-300459A5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52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B70DD-ECBB-439F-89BD-EDF2A82C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193C63-DDB2-4DDC-961A-B8F2B1971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7956E02-0F63-4D19-AB1B-6EF36C442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A1EDEBA-5F9C-4F85-AFAC-3B6D3E9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6C24B8-3412-4A50-AB6F-0DA362FA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DA409F2-2EDE-429D-A90E-64B60925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06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438AA-47DC-41C5-AA8E-169DD152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C25A894-1445-41D5-B90E-B70BB3466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EA1212F-2E85-4CE3-9118-40A67E80E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39C8A3-4844-4D84-9CDF-B7DD63795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A519307-BE0D-4422-A308-89FB3BB23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E604C42-026A-46DA-9DDE-C3F17BD3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59D8CD8-CB1D-43D4-94B3-D43C1930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040FD84-6749-491A-87B0-62951445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5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E287DC-E024-47E1-9667-F0E25C11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4D6D79D-14B7-4415-A1EA-6F5A502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1BBE3AF-57D4-41D4-89AE-6E87B376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C974940-5F24-48A8-9787-D8947CAB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7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0C4876A-578E-4CAA-AD3F-FC5A939D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7DE8DB6-53D1-4412-B958-15E6FB12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D640C1C-235B-44C3-A0D1-D0DEE9DD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95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56126-3C0C-4B03-AE89-A44E1E9B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B9C1A7-642B-4612-84C1-A88EE176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BC67A69-558D-4866-B6E4-6B8E0B17E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F9F712-3991-4871-BEA1-47FB55BA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5B4B8B3-4161-4DD1-8C2A-40763036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2D3DD7-6B4A-49E4-B8E7-91C6C1D5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8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C46F0C-0E0F-4BA8-B75C-15C040A0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4DE64B3-0260-460E-805B-1AB5C1CB0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8E37CA7-8B35-48EC-8E6F-2E5D51AB8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B83E3D7-B24E-4123-A382-3A9113AF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EF5FCAE-167A-4E71-A7D8-57DEB93C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E00A55-7E15-4A13-AF35-80CD585E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665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AEC4BD0-0151-4274-AADF-DC66C532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CC9E77-23C2-45C7-8ABD-672A9A779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3E6E2-8586-419F-B5D6-F5FF2CA0B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C9C0-8989-4923-AA2B-B8EC1D27C19F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08099C-1011-4525-A7C3-ED0FF4370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02EA97-E018-4F62-AF36-55025CF3C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8179-C0F4-4BC3-AAFD-E7BC0D1B06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21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zirovnica.si/presernova-rojstna-hisa-v-vrbi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tvslo.si/tureavanture/novice/foto-hisa-v-kateri-je-odrascal-preseren/22295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zirovnica.si/cerkev-sv-marka-vrb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-VgWANxuWo" TargetMode="External"/><Relationship Id="rId2" Type="http://schemas.openxmlformats.org/officeDocument/2006/relationships/hyperlink" Target="http://www.preseren.net/slo/3_poezije/91_o_vrba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sl.wikipedia.org/wiki/Pre%C5%A1ernov_trg,_Ljubljan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es.vanderkrogt.net/object.php?webpage=ST&amp;record=si069" TargetMode="External"/><Relationship Id="rId2" Type="http://schemas.openxmlformats.org/officeDocument/2006/relationships/hyperlink" Target="https://www.rtvslo.si/moja-generacija/180-letnica-sonetnega-venca-in-se-neki-pozabljeni-jubilej/3300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sl.wikipedia.org/wiki/Vodnikov_t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sl.wikipedia.org/wiki/Mestni_t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sl.wikipedia.org/wiki/Stari_trg,_Ljublja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preseren.net/slo/3_poezije/27_povodni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rtvslo.si/moja-generacija/180-letnica-sonetnega-venca-in-se-neki-pozabljeni-jubilej/3300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kranj.weebly.com/france-prescaronere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z6M3quxhkM&amp;t=181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enjski-muzej.si/razstave-in-dogodki/stalne-razstave/dr-france-preseren-zivljenje-in-delo/" TargetMode="External"/><Relationship Id="rId2" Type="http://schemas.openxmlformats.org/officeDocument/2006/relationships/hyperlink" Target="https://www.gorenjski-muzej.si/wp-content/uploads/2020/03/ph-www-2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rhiv.gorenjskiglas.si/article/20110203/C/302039979/presernov-nagrobni-spomeni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visitzirovnica.si/ostale-znamenitost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siol.net/trendi/svet-znanih/presernov-spomenik-10172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4ur.com/novice/slovenija/leta-1951-so-v-kranju-postavili-kip-franceta-preserna-ta-je-razburil-javnost-bil-je-prevelik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ren.net/slo/2-6_kdo_je_kdo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ka.si/a/262973" TargetMode="External"/><Relationship Id="rId2" Type="http://schemas.openxmlformats.org/officeDocument/2006/relationships/hyperlink" Target="http://www.preseren.net/slo/4-1_najmanj.as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lwU8QVzR4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preseren.net/slo/default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rtvslo.si/kultura/novice/znak-evropske-kulturne-dediscine-tudi-za-presernovo-zdravljico/519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ivGZpWs5H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36kGLxQH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943282-D452-4158-B9A1-E7980BE99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75" y="1122363"/>
            <a:ext cx="1091774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E-</a:t>
            </a:r>
            <a:r>
              <a:rPr lang="en-US" dirty="0" err="1"/>
              <a:t>kulturni</a:t>
            </a:r>
            <a:r>
              <a:rPr lang="en-US" dirty="0"/>
              <a:t> dan za </a:t>
            </a:r>
            <a:r>
              <a:rPr lang="en-US" dirty="0" err="1"/>
              <a:t>učence</a:t>
            </a:r>
            <a:r>
              <a:rPr lang="en-US" dirty="0"/>
              <a:t> in </a:t>
            </a:r>
            <a:r>
              <a:rPr lang="en-US" dirty="0" err="1"/>
              <a:t>učenke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8. </a:t>
            </a:r>
            <a:r>
              <a:rPr lang="en-US" dirty="0" err="1"/>
              <a:t>razredov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Po </a:t>
            </a:r>
            <a:r>
              <a:rPr lang="en-US" b="1" dirty="0" err="1">
                <a:solidFill>
                  <a:srgbClr val="FF0000"/>
                </a:solidFill>
              </a:rPr>
              <a:t>Prešernovih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stopinjah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D5D496-3AC4-4ED3-BAEA-6769CE93E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237" y="5827712"/>
            <a:ext cx="4773520" cy="87053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6386" name="Picture 2" descr="Men's shoes 1800-50 | Century shoes, Historical shoes, Vintage shoes">
            <a:extLst>
              <a:ext uri="{FF2B5EF4-FFF2-40B4-BE49-F238E27FC236}">
                <a16:creationId xmlns:a16="http://schemas.microsoft.com/office/drawing/2014/main" id="{71F4296B-9355-4B4E-A906-8CE38B53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3680618"/>
            <a:ext cx="3810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oški čevlji 2020: trendi za letošnjo pomlad | City Magazine ...">
            <a:extLst>
              <a:ext uri="{FF2B5EF4-FFF2-40B4-BE49-F238E27FC236}">
                <a16:creationId xmlns:a16="http://schemas.microsoft.com/office/drawing/2014/main" id="{BB235EBA-1DDF-4DEB-8EFF-51BFCD1B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11" y="3680618"/>
            <a:ext cx="4442836" cy="22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5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158952-832F-4520-8D25-FD20DA8F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sl-SI" b="1" dirty="0">
                <a:solidFill>
                  <a:srgbClr val="FF0000"/>
                </a:solidFill>
              </a:rPr>
              <a:t>Podatke o Vrbi lahko najdeš tudi na naslednjih </a:t>
            </a:r>
            <a:r>
              <a:rPr lang="sl-SI" b="1" dirty="0" err="1">
                <a:solidFill>
                  <a:srgbClr val="FF0000"/>
                </a:solidFill>
              </a:rPr>
              <a:t>spl</a:t>
            </a:r>
            <a:r>
              <a:rPr lang="en-US" b="1" dirty="0" err="1">
                <a:solidFill>
                  <a:srgbClr val="FF0000"/>
                </a:solidFill>
              </a:rPr>
              <a:t>etnih</a:t>
            </a:r>
            <a:r>
              <a:rPr lang="sl-SI" b="1" dirty="0">
                <a:solidFill>
                  <a:srgbClr val="FF0000"/>
                </a:solidFill>
              </a:rPr>
              <a:t> straneh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KSKURZIJA – PO POTI KULTURNE DEDIŠČINE">
            <a:extLst>
              <a:ext uri="{FF2B5EF4-FFF2-40B4-BE49-F238E27FC236}">
                <a16:creationId xmlns:a16="http://schemas.microsoft.com/office/drawing/2014/main" id="{2E26D4F3-D663-4FA7-9831-6D31D1A6C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37" y="2334419"/>
            <a:ext cx="8620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114E617-E433-416F-A1B1-1A78096FEB38}"/>
              </a:ext>
            </a:extLst>
          </p:cNvPr>
          <p:cNvSpPr txBox="1"/>
          <p:nvPr/>
        </p:nvSpPr>
        <p:spPr>
          <a:xfrm rot="10800000" flipH="1" flipV="1">
            <a:off x="757382" y="1745719"/>
            <a:ext cx="9162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dirty="0"/>
              <a:t> </a:t>
            </a:r>
          </a:p>
          <a:p>
            <a:r>
              <a:rPr lang="sl-SI" u="sng" dirty="0">
                <a:hlinkClick r:id="rId3"/>
              </a:rPr>
              <a:t>https://visitzirovnica.si/presernova-rojstna-hisa-v-vrbi/</a:t>
            </a:r>
            <a:endParaRPr lang="en-US" u="sng" dirty="0"/>
          </a:p>
          <a:p>
            <a:endParaRPr lang="sl-SI" dirty="0"/>
          </a:p>
          <a:p>
            <a:r>
              <a:rPr lang="sl-SI" u="sng" dirty="0">
                <a:hlinkClick r:id="rId4"/>
              </a:rPr>
              <a:t>https://www.rtvslo.si/tureavanture/novice/foto-hisa-v-kateri-je-odrascal-preseren/222957</a:t>
            </a:r>
            <a:endParaRPr lang="sl-SI" dirty="0"/>
          </a:p>
          <a:p>
            <a:r>
              <a:rPr lang="sl-S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804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E93B4-7BC8-4E56-99E3-54344268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2E9936-C654-4303-B520-84BEEF04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614874" cy="363928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500" dirty="0">
                <a:solidFill>
                  <a:srgbClr val="000000"/>
                </a:solidFill>
              </a:rPr>
              <a:t>O </a:t>
            </a:r>
            <a:r>
              <a:rPr lang="en-US" sz="2500" dirty="0" err="1">
                <a:solidFill>
                  <a:srgbClr val="000000"/>
                </a:solidFill>
              </a:rPr>
              <a:t>cerkvi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sl-SI" sz="2500" dirty="0">
                <a:solidFill>
                  <a:srgbClr val="000000"/>
                </a:solidFill>
              </a:rPr>
              <a:t>svetega Marka</a:t>
            </a:r>
            <a:r>
              <a:rPr lang="en-US" sz="2500" dirty="0">
                <a:solidFill>
                  <a:srgbClr val="000000"/>
                </a:solidFill>
              </a:rPr>
              <a:t> v </a:t>
            </a:r>
            <a:r>
              <a:rPr lang="en-US" sz="2500" dirty="0" err="1">
                <a:solidFill>
                  <a:srgbClr val="000000"/>
                </a:solidFill>
              </a:rPr>
              <a:t>Vrbi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endParaRPr lang="sl-SI" sz="2500" dirty="0">
              <a:solidFill>
                <a:srgbClr val="000000"/>
              </a:solidFill>
            </a:endParaRPr>
          </a:p>
          <a:p>
            <a:r>
              <a:rPr lang="sl-SI" sz="2500" u="sng" dirty="0">
                <a:solidFill>
                  <a:srgbClr val="000000"/>
                </a:solidFill>
                <a:hlinkClick r:id="rId2"/>
              </a:rPr>
              <a:t>https://zirovnica.si/cerkev-sv-marka-vrba/</a:t>
            </a:r>
            <a:endParaRPr lang="sl-SI" sz="2500" dirty="0">
              <a:solidFill>
                <a:srgbClr val="000000"/>
              </a:solidFill>
            </a:endParaRPr>
          </a:p>
          <a:p>
            <a:endParaRPr lang="sl-SI" sz="2500" dirty="0">
              <a:solidFill>
                <a:srgbClr val="000000"/>
              </a:solidFill>
            </a:endParaRPr>
          </a:p>
          <a:p>
            <a:endParaRPr lang="sl-SI" sz="25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erkev Sv. Marka - Vrba - Občina Žirovnica">
            <a:extLst>
              <a:ext uri="{FF2B5EF4-FFF2-40B4-BE49-F238E27FC236}">
                <a16:creationId xmlns:a16="http://schemas.microsoft.com/office/drawing/2014/main" id="{93F931D8-ED2C-4AAA-8505-4BDCD76D8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2801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6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ECCF8-8963-4D7B-8A67-350E3232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4"/>
            <a:ext cx="4803636" cy="1815215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V </a:t>
            </a:r>
            <a:r>
              <a:rPr lang="en-US" sz="3100" b="1" dirty="0" err="1">
                <a:solidFill>
                  <a:srgbClr val="FF0000"/>
                </a:solidFill>
              </a:rPr>
              <a:t>katerem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err="1">
                <a:solidFill>
                  <a:srgbClr val="FF0000"/>
                </a:solidFill>
              </a:rPr>
              <a:t>sonetu</a:t>
            </a:r>
            <a:r>
              <a:rPr lang="en-US" sz="3100" b="1" dirty="0">
                <a:solidFill>
                  <a:srgbClr val="FF0000"/>
                </a:solidFill>
              </a:rPr>
              <a:t> je </a:t>
            </a:r>
            <a:r>
              <a:rPr lang="en-US" sz="3100" b="1" dirty="0" err="1">
                <a:solidFill>
                  <a:srgbClr val="FF0000"/>
                </a:solidFill>
              </a:rPr>
              <a:t>Prešeren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err="1">
                <a:solidFill>
                  <a:srgbClr val="FF0000"/>
                </a:solidFill>
              </a:rPr>
              <a:t>omenil</a:t>
            </a:r>
            <a:r>
              <a:rPr lang="en-US" sz="3100" b="1" dirty="0">
                <a:solidFill>
                  <a:srgbClr val="FF0000"/>
                </a:solidFill>
              </a:rPr>
              <a:t> to </a:t>
            </a:r>
            <a:r>
              <a:rPr lang="en-US" sz="3100" b="1" dirty="0" err="1">
                <a:solidFill>
                  <a:srgbClr val="FF0000"/>
                </a:solidFill>
              </a:rPr>
              <a:t>cerkev</a:t>
            </a:r>
            <a:r>
              <a:rPr lang="en-US" sz="3100" b="1" dirty="0">
                <a:solidFill>
                  <a:srgbClr val="FF0000"/>
                </a:solidFill>
              </a:rPr>
              <a:t>?</a:t>
            </a:r>
            <a:endParaRPr lang="sl-SI" sz="31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77B7C0-61D7-4029-A6C1-E10FB21D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sl-SI" sz="2000" u="sng" dirty="0">
                <a:solidFill>
                  <a:srgbClr val="000000"/>
                </a:solidFill>
                <a:hlinkClick r:id="rId2"/>
              </a:rPr>
              <a:t>http://www.preseren.net/slo/3_poezije/91_o_vrba.asp</a:t>
            </a:r>
            <a:r>
              <a:rPr lang="sl-SI" sz="2000" dirty="0">
                <a:solidFill>
                  <a:srgbClr val="000000"/>
                </a:solidFill>
              </a:rPr>
              <a:t> (s klikom na znak na levi poslušaš posnetek)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sl-SI" sz="2000" dirty="0">
              <a:solidFill>
                <a:srgbClr val="000000"/>
              </a:solidFill>
            </a:endParaRPr>
          </a:p>
          <a:p>
            <a:r>
              <a:rPr lang="sl-SI" sz="2000" u="sng" dirty="0">
                <a:solidFill>
                  <a:srgbClr val="000000"/>
                </a:solidFill>
                <a:hlinkClick r:id="rId3"/>
              </a:rPr>
              <a:t>https://www.youtube.com/watch?v=_-VgWANxuWo</a:t>
            </a:r>
            <a:endParaRPr lang="sl-SI" sz="2000" dirty="0">
              <a:solidFill>
                <a:srgbClr val="000000"/>
              </a:solidFill>
            </a:endParaRPr>
          </a:p>
          <a:p>
            <a:endParaRPr lang="sl-SI" sz="2000" dirty="0">
              <a:solidFill>
                <a:srgbClr val="000000"/>
              </a:solidFill>
            </a:endParaRPr>
          </a:p>
        </p:txBody>
      </p:sp>
      <p:pic>
        <p:nvPicPr>
          <p:cNvPr id="22532" name="Picture 4" descr="DRAMSKA DELAVNICA IN KVIZ - FRANCE PREŠEREN - Slovenci">
            <a:extLst>
              <a:ext uri="{FF2B5EF4-FFF2-40B4-BE49-F238E27FC236}">
                <a16:creationId xmlns:a16="http://schemas.microsoft.com/office/drawing/2014/main" id="{CC1F6390-E2A0-4CF7-BF18-E197EFEC4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7975" b="-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7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207ECB-3667-42B3-9526-A373E565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Ljubljana</a:t>
            </a:r>
            <a:endParaRPr lang="sl-SI" sz="50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France Prešeren and Slovenian identity">
            <a:extLst>
              <a:ext uri="{FF2B5EF4-FFF2-40B4-BE49-F238E27FC236}">
                <a16:creationId xmlns:a16="http://schemas.microsoft.com/office/drawing/2014/main" id="{ACB3432D-E0EB-4AA1-8073-DDD491E865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015331"/>
            <a:ext cx="4876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2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998B10-617D-4694-9685-8504A56D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77C4C7-451B-4CD6-8846-583FE4F2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297"/>
            <a:ext cx="4614644" cy="5367666"/>
          </a:xfrm>
        </p:spPr>
        <p:txBody>
          <a:bodyPr>
            <a:normAutofit/>
          </a:bodyPr>
          <a:lstStyle/>
          <a:p>
            <a:r>
              <a:rPr lang="en-US" dirty="0" err="1"/>
              <a:t>Največ</a:t>
            </a:r>
            <a:r>
              <a:rPr lang="en-US" dirty="0"/>
              <a:t> let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življenja</a:t>
            </a:r>
            <a:r>
              <a:rPr lang="en-US" dirty="0"/>
              <a:t> je France </a:t>
            </a:r>
            <a:r>
              <a:rPr lang="en-US" dirty="0" err="1"/>
              <a:t>Prešeren</a:t>
            </a:r>
            <a:r>
              <a:rPr lang="en-US" dirty="0"/>
              <a:t> </a:t>
            </a:r>
            <a:r>
              <a:rPr lang="en-US" dirty="0" err="1"/>
              <a:t>preživel</a:t>
            </a:r>
            <a:r>
              <a:rPr lang="en-US" dirty="0"/>
              <a:t> v </a:t>
            </a:r>
            <a:r>
              <a:rPr lang="en-US" dirty="0" err="1"/>
              <a:t>Ljubljani</a:t>
            </a:r>
            <a:r>
              <a:rPr lang="en-US" dirty="0"/>
              <a:t>: </a:t>
            </a:r>
            <a:r>
              <a:rPr lang="en-US" b="1" dirty="0" err="1">
                <a:solidFill>
                  <a:srgbClr val="FF0000"/>
                </a:solidFill>
              </a:rPr>
              <a:t>leta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šolanja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do </a:t>
            </a:r>
            <a:r>
              <a:rPr lang="en-US" dirty="0" err="1"/>
              <a:t>odhoda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Dunaj, </a:t>
            </a:r>
            <a:r>
              <a:rPr lang="en-US" b="1" dirty="0" err="1">
                <a:solidFill>
                  <a:srgbClr val="FF0000"/>
                </a:solidFill>
              </a:rPr>
              <a:t>službena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do </a:t>
            </a:r>
            <a:r>
              <a:rPr lang="en-US" dirty="0" err="1"/>
              <a:t>leta</a:t>
            </a:r>
            <a:r>
              <a:rPr lang="en-US" dirty="0"/>
              <a:t> 1846. </a:t>
            </a:r>
          </a:p>
          <a:p>
            <a:endParaRPr lang="en-US" dirty="0"/>
          </a:p>
          <a:p>
            <a:r>
              <a:rPr lang="en-US" dirty="0"/>
              <a:t>Tu je </a:t>
            </a:r>
            <a:r>
              <a:rPr lang="en-US" dirty="0" err="1"/>
              <a:t>spoznal</a:t>
            </a:r>
            <a:r>
              <a:rPr lang="en-US" dirty="0"/>
              <a:t> </a:t>
            </a:r>
            <a:r>
              <a:rPr lang="en-US" dirty="0" err="1"/>
              <a:t>ljubezen</a:t>
            </a:r>
            <a:r>
              <a:rPr lang="en-US" dirty="0"/>
              <a:t>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življenja</a:t>
            </a:r>
            <a:r>
              <a:rPr lang="en-US" dirty="0"/>
              <a:t>, </a:t>
            </a:r>
            <a:r>
              <a:rPr lang="en-US" dirty="0" err="1"/>
              <a:t>pesniški</a:t>
            </a:r>
            <a:r>
              <a:rPr lang="en-US" dirty="0"/>
              <a:t> </a:t>
            </a:r>
            <a:r>
              <a:rPr lang="en-US" dirty="0" err="1"/>
              <a:t>navdih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Primičevo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Julijo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je </a:t>
            </a:r>
            <a:r>
              <a:rPr lang="en-US" dirty="0" err="1"/>
              <a:t>spoznal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Jelovškovo</a:t>
            </a:r>
            <a:r>
              <a:rPr lang="en-US" dirty="0"/>
              <a:t>, mater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treh</a:t>
            </a:r>
            <a:r>
              <a:rPr lang="en-US" dirty="0"/>
              <a:t> </a:t>
            </a:r>
            <a:r>
              <a:rPr lang="en-US" dirty="0" err="1"/>
              <a:t>otrok</a:t>
            </a:r>
            <a:r>
              <a:rPr lang="en-US" dirty="0"/>
              <a:t> …</a:t>
            </a:r>
            <a:endParaRPr lang="sl-SI" dirty="0"/>
          </a:p>
        </p:txBody>
      </p:sp>
      <p:pic>
        <p:nvPicPr>
          <p:cNvPr id="23554" name="Picture 2" descr="France Prešeren in njegove ženske | Dobre zgodbe">
            <a:extLst>
              <a:ext uri="{FF2B5EF4-FFF2-40B4-BE49-F238E27FC236}">
                <a16:creationId xmlns:a16="http://schemas.microsoft.com/office/drawing/2014/main" id="{3903494F-0AAE-4642-B11B-8463BD6D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20" y="3067352"/>
            <a:ext cx="6873380" cy="31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5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154A4-8D04-4BDA-A546-DA338D55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F61E87-BA57-4FB0-B113-7E5D0AF5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5677"/>
            <a:ext cx="4925037" cy="5321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 </a:t>
            </a:r>
            <a:r>
              <a:rPr lang="en-US" dirty="0" err="1"/>
              <a:t>Ljubljani</a:t>
            </a:r>
            <a:r>
              <a:rPr lang="en-US" dirty="0"/>
              <a:t> je </a:t>
            </a:r>
            <a:r>
              <a:rPr lang="en-US" dirty="0" err="1"/>
              <a:t>doživel</a:t>
            </a:r>
            <a:r>
              <a:rPr lang="en-US" dirty="0"/>
              <a:t> </a:t>
            </a:r>
            <a:r>
              <a:rPr lang="en-US" dirty="0" err="1"/>
              <a:t>bridka</a:t>
            </a:r>
            <a:r>
              <a:rPr lang="en-US" dirty="0"/>
              <a:t> </a:t>
            </a:r>
            <a:r>
              <a:rPr lang="en-US" dirty="0" err="1"/>
              <a:t>življenjska</a:t>
            </a:r>
            <a:r>
              <a:rPr lang="en-US" dirty="0"/>
              <a:t> </a:t>
            </a:r>
            <a:r>
              <a:rPr lang="en-US" dirty="0" err="1"/>
              <a:t>razočaranja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dveh</a:t>
            </a:r>
            <a:r>
              <a:rPr lang="en-US" dirty="0"/>
              <a:t> </a:t>
            </a:r>
            <a:r>
              <a:rPr lang="en-US" dirty="0" err="1"/>
              <a:t>najboljših</a:t>
            </a:r>
            <a:r>
              <a:rPr lang="en-US" dirty="0"/>
              <a:t> </a:t>
            </a:r>
            <a:r>
              <a:rPr lang="en-US" dirty="0" err="1"/>
              <a:t>prijateljev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Matije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Čopa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Andreja </a:t>
            </a:r>
            <a:r>
              <a:rPr lang="en-US" b="1" dirty="0" err="1">
                <a:solidFill>
                  <a:srgbClr val="FF0000"/>
                </a:solidFill>
              </a:rPr>
              <a:t>Smoleta</a:t>
            </a:r>
            <a:r>
              <a:rPr lang="en-US" dirty="0"/>
              <a:t>, </a:t>
            </a:r>
          </a:p>
          <a:p>
            <a:r>
              <a:rPr lang="en-US" dirty="0" err="1"/>
              <a:t>ustvaril</a:t>
            </a:r>
            <a:r>
              <a:rPr lang="en-US" dirty="0"/>
              <a:t>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najlepša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(</a:t>
            </a:r>
            <a:r>
              <a:rPr lang="en-US" dirty="0" err="1"/>
              <a:t>Gazele</a:t>
            </a:r>
            <a:r>
              <a:rPr lang="en-US" dirty="0"/>
              <a:t>, </a:t>
            </a:r>
            <a:r>
              <a:rPr lang="en-US" dirty="0" err="1"/>
              <a:t>Sonetni</a:t>
            </a:r>
            <a:r>
              <a:rPr lang="en-US" dirty="0"/>
              <a:t> </a:t>
            </a:r>
            <a:r>
              <a:rPr lang="en-US" dirty="0" err="1"/>
              <a:t>venec</a:t>
            </a:r>
            <a:r>
              <a:rPr lang="en-US" dirty="0"/>
              <a:t>, </a:t>
            </a:r>
            <a:r>
              <a:rPr lang="en-US" dirty="0" err="1"/>
              <a:t>Sonetje</a:t>
            </a:r>
            <a:r>
              <a:rPr lang="en-US" dirty="0"/>
              <a:t> </a:t>
            </a:r>
            <a:r>
              <a:rPr lang="en-US" dirty="0" err="1"/>
              <a:t>nesreče</a:t>
            </a:r>
            <a:r>
              <a:rPr lang="en-US" dirty="0"/>
              <a:t> …) in v </a:t>
            </a:r>
            <a:r>
              <a:rPr lang="en-US" dirty="0" err="1"/>
              <a:t>Ljubljani</a:t>
            </a:r>
            <a:r>
              <a:rPr lang="en-US" dirty="0"/>
              <a:t> so bile </a:t>
            </a:r>
            <a:r>
              <a:rPr lang="en-US" dirty="0" err="1"/>
              <a:t>tiskane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Poezije</a:t>
            </a:r>
            <a:r>
              <a:rPr lang="en-US" dirty="0"/>
              <a:t>. </a:t>
            </a:r>
          </a:p>
          <a:p>
            <a:r>
              <a:rPr lang="en-US" dirty="0" err="1"/>
              <a:t>Odkrij</a:t>
            </a:r>
            <a:r>
              <a:rPr lang="en-US" dirty="0"/>
              <a:t>, </a:t>
            </a:r>
            <a:r>
              <a:rPr lang="en-US" dirty="0" err="1"/>
              <a:t>kje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je v </a:t>
            </a:r>
            <a:r>
              <a:rPr lang="en-US" dirty="0" err="1"/>
              <a:t>glavnem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za </a:t>
            </a:r>
            <a:r>
              <a:rPr lang="en-US" dirty="0" err="1"/>
              <a:t>seboj</a:t>
            </a:r>
            <a:r>
              <a:rPr lang="en-US" dirty="0"/>
              <a:t> </a:t>
            </a:r>
            <a:r>
              <a:rPr lang="en-US" dirty="0" err="1"/>
              <a:t>pustil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France </a:t>
            </a:r>
            <a:r>
              <a:rPr lang="en-US" dirty="0" err="1"/>
              <a:t>Prešeren</a:t>
            </a:r>
            <a:r>
              <a:rPr lang="en-US" dirty="0"/>
              <a:t> … </a:t>
            </a:r>
            <a:endParaRPr lang="sl-SI" dirty="0"/>
          </a:p>
          <a:p>
            <a:endParaRPr lang="sl-SI" dirty="0"/>
          </a:p>
        </p:txBody>
      </p:sp>
      <p:pic>
        <p:nvPicPr>
          <p:cNvPr id="24580" name="Picture 4" descr="Odprtje razstave Ljubezni vere, in miru, in sprave, Prešernova ...">
            <a:extLst>
              <a:ext uri="{FF2B5EF4-FFF2-40B4-BE49-F238E27FC236}">
                <a16:creationId xmlns:a16="http://schemas.microsoft.com/office/drawing/2014/main" id="{219107BC-9F0A-4655-9BDC-15A7219B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18" y="278767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Stari ljubljanski tiskarji in tiskarne v knjižnični zbirki ...">
            <a:extLst>
              <a:ext uri="{FF2B5EF4-FFF2-40B4-BE49-F238E27FC236}">
                <a16:creationId xmlns:a16="http://schemas.microsoft.com/office/drawing/2014/main" id="{6422D963-0A41-4A06-A76C-E3A3D7AB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18" y="2174053"/>
            <a:ext cx="2743200" cy="45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2563B-97C8-43BC-AA8E-14DB29DF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Kako so ti deli </a:t>
            </a:r>
            <a:r>
              <a:rPr lang="en-US" b="1" dirty="0" err="1">
                <a:solidFill>
                  <a:srgbClr val="FF0000"/>
                </a:solidFill>
              </a:rPr>
              <a:t>Ljubljane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povezani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 </a:t>
            </a:r>
            <a:r>
              <a:rPr lang="en-US" b="1" dirty="0" err="1">
                <a:solidFill>
                  <a:srgbClr val="FF0000"/>
                </a:solidFill>
              </a:rPr>
              <a:t>Francetom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Prešernom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5B55E2-C7DD-4FE1-8607-F43AC6C3E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52" y="2597622"/>
            <a:ext cx="3860404" cy="25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7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7FE961-E703-4E1B-8D8A-26A41858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Prešernov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trg</a:t>
            </a:r>
            <a:br>
              <a:rPr lang="en-US" dirty="0"/>
            </a:br>
            <a:r>
              <a:rPr lang="sl-SI" sz="2200" u="sng" dirty="0">
                <a:hlinkClick r:id="rId2"/>
              </a:rPr>
              <a:t>https://sl.wikipedia.org/wiki/Pre%C5%A1ernov_trg,_Ljubljana</a:t>
            </a:r>
            <a:br>
              <a:rPr lang="sl-SI" sz="2200" dirty="0"/>
            </a:br>
            <a:endParaRPr lang="sl-SI" sz="2200" dirty="0"/>
          </a:p>
        </p:txBody>
      </p:sp>
      <p:pic>
        <p:nvPicPr>
          <p:cNvPr id="6146" name="Picture 2" descr="Ljubljana - Prešeren Square - The Green Guide Michelin">
            <a:extLst>
              <a:ext uri="{FF2B5EF4-FFF2-40B4-BE49-F238E27FC236}">
                <a16:creationId xmlns:a16="http://schemas.microsoft.com/office/drawing/2014/main" id="{5A740A24-52E8-4991-BB71-58A414663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5308" y="1825625"/>
            <a:ext cx="45013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9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F02DC-4EE4-4A98-95C6-3FB9D87F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Wolfova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ulica</a:t>
            </a:r>
            <a:br>
              <a:rPr lang="en-US" dirty="0"/>
            </a:br>
            <a:r>
              <a:rPr lang="sl-SI" sz="2200" u="sng" dirty="0">
                <a:hlinkClick r:id="rId2"/>
              </a:rPr>
              <a:t>https://www.rtvslo.si/moja-generacija/180-letnica-sonetnega-venca-in-se-neki-pozabljeni-jubilej/330018</a:t>
            </a:r>
            <a:br>
              <a:rPr lang="sl-SI" sz="2200" dirty="0"/>
            </a:br>
            <a:br>
              <a:rPr lang="en-US" sz="2200" dirty="0"/>
            </a:br>
            <a:r>
              <a:rPr lang="sl-SI" sz="2400" dirty="0">
                <a:hlinkClick r:id="rId3"/>
              </a:rPr>
              <a:t>https://statues.vanderkrogt.net/object.php?webpage=ST&amp;record=si069</a:t>
            </a:r>
            <a:endParaRPr lang="sl-SI" sz="2200" dirty="0"/>
          </a:p>
        </p:txBody>
      </p:sp>
      <p:pic>
        <p:nvPicPr>
          <p:cNvPr id="7170" name="Picture 2" descr="Ljubljana - Julija Primic">
            <a:extLst>
              <a:ext uri="{FF2B5EF4-FFF2-40B4-BE49-F238E27FC236}">
                <a16:creationId xmlns:a16="http://schemas.microsoft.com/office/drawing/2014/main" id="{54DAB644-3374-4DC2-AD81-D9DFE93A20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18" y="1952552"/>
            <a:ext cx="2862118" cy="42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2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655C7-1FF9-47A1-91E4-C8A7769D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Vodnikov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trg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sl-SI" sz="2200" u="sng" dirty="0">
                <a:hlinkClick r:id="rId2"/>
              </a:rPr>
              <a:t>https://sl.wikipedia.org/wiki/Vodnikov_trg</a:t>
            </a:r>
            <a:br>
              <a:rPr lang="sl-SI" sz="2200" dirty="0"/>
            </a:br>
            <a:endParaRPr lang="sl-SI" sz="2200" dirty="0"/>
          </a:p>
        </p:txBody>
      </p:sp>
      <p:pic>
        <p:nvPicPr>
          <p:cNvPr id="8194" name="Picture 2" descr="Pisma iz Ljubljane » Visit Ljubljana">
            <a:extLst>
              <a:ext uri="{FF2B5EF4-FFF2-40B4-BE49-F238E27FC236}">
                <a16:creationId xmlns:a16="http://schemas.microsoft.com/office/drawing/2014/main" id="{13F71EF1-CF42-41DD-B153-FC15F4BC6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6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37C70-C900-440B-846B-2C8D22D1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9CB8EC-93ED-4D10-974B-A6D698AD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455"/>
            <a:ext cx="4815980" cy="5304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pozdravljen</a:t>
            </a:r>
            <a:r>
              <a:rPr lang="en-US" dirty="0"/>
              <a:t>/</a:t>
            </a:r>
            <a:r>
              <a:rPr lang="en-US" dirty="0" err="1"/>
              <a:t>pozdravljena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e-</a:t>
            </a:r>
            <a:r>
              <a:rPr lang="en-US" dirty="0" err="1"/>
              <a:t>kulturnem</a:t>
            </a:r>
            <a:r>
              <a:rPr lang="en-US" dirty="0"/>
              <a:t> </a:t>
            </a:r>
            <a:r>
              <a:rPr lang="en-US" dirty="0" err="1"/>
              <a:t>dnevu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Po </a:t>
            </a:r>
            <a:r>
              <a:rPr lang="en-US" dirty="0" err="1"/>
              <a:t>Prešernovih</a:t>
            </a:r>
            <a:r>
              <a:rPr lang="en-US" dirty="0"/>
              <a:t> </a:t>
            </a:r>
            <a:r>
              <a:rPr lang="en-US" dirty="0" err="1"/>
              <a:t>stopinjah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Ker še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ostajamo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 po </a:t>
            </a:r>
            <a:r>
              <a:rPr lang="en-US" dirty="0" err="1"/>
              <a:t>zajezitvi</a:t>
            </a:r>
            <a:r>
              <a:rPr lang="en-US" dirty="0"/>
              <a:t> </a:t>
            </a:r>
            <a:r>
              <a:rPr lang="en-US" dirty="0" err="1"/>
              <a:t>širjenja</a:t>
            </a:r>
            <a:r>
              <a:rPr lang="en-US" dirty="0"/>
              <a:t> </a:t>
            </a:r>
            <a:r>
              <a:rPr lang="en-US" dirty="0" err="1"/>
              <a:t>virusa</a:t>
            </a:r>
            <a:r>
              <a:rPr lang="en-US" dirty="0"/>
              <a:t> korona,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kraje</a:t>
            </a:r>
            <a:r>
              <a:rPr lang="en-US" dirty="0"/>
              <a:t>, v </a:t>
            </a:r>
            <a:r>
              <a:rPr lang="en-US" dirty="0" err="1"/>
              <a:t>katerih</a:t>
            </a:r>
            <a:r>
              <a:rPr lang="en-US" dirty="0"/>
              <a:t> je </a:t>
            </a:r>
            <a:r>
              <a:rPr lang="en-US" dirty="0" err="1"/>
              <a:t>živel</a:t>
            </a:r>
            <a:r>
              <a:rPr lang="en-US" dirty="0"/>
              <a:t> in </a:t>
            </a:r>
            <a:r>
              <a:rPr lang="en-US" dirty="0" err="1"/>
              <a:t>deloval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France </a:t>
            </a:r>
            <a:r>
              <a:rPr lang="en-US" dirty="0" err="1">
                <a:solidFill>
                  <a:srgbClr val="FF0000"/>
                </a:solidFill>
              </a:rPr>
              <a:t>Prešeren</a:t>
            </a:r>
            <a:r>
              <a:rPr lang="en-US" dirty="0"/>
              <a:t>, </a:t>
            </a:r>
            <a:r>
              <a:rPr lang="en-US" dirty="0" err="1"/>
              <a:t>spoznavali</a:t>
            </a:r>
            <a:r>
              <a:rPr lang="en-US" dirty="0"/>
              <a:t> 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zavetja</a:t>
            </a:r>
            <a:r>
              <a:rPr lang="en-US" dirty="0"/>
              <a:t>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domov</a:t>
            </a:r>
            <a:r>
              <a:rPr lang="en-US" dirty="0"/>
              <a:t> –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računalniških</a:t>
            </a:r>
            <a:r>
              <a:rPr lang="en-US" dirty="0"/>
              <a:t> </a:t>
            </a:r>
            <a:r>
              <a:rPr lang="en-US" dirty="0" err="1"/>
              <a:t>ekranov</a:t>
            </a:r>
            <a:r>
              <a:rPr lang="en-US" dirty="0"/>
              <a:t>. </a:t>
            </a:r>
          </a:p>
        </p:txBody>
      </p:sp>
      <p:pic>
        <p:nvPicPr>
          <p:cNvPr id="19460" name="Picture 4" descr="Skok Blu d.o.o. - Ostani doma! | Facebook">
            <a:extLst>
              <a:ext uri="{FF2B5EF4-FFF2-40B4-BE49-F238E27FC236}">
                <a16:creationId xmlns:a16="http://schemas.microsoft.com/office/drawing/2014/main" id="{49C17991-973B-4AF8-A997-39E27920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02" y="426012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Za učence, starše in učitelje: kako organizirati šolanje od doma ...">
            <a:extLst>
              <a:ext uri="{FF2B5EF4-FFF2-40B4-BE49-F238E27FC236}">
                <a16:creationId xmlns:a16="http://schemas.microsoft.com/office/drawing/2014/main" id="{CEDFA80C-7569-4F67-9FCA-144E8BBB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27" y="781339"/>
            <a:ext cx="5149273" cy="28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2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9C14E4-0924-46D7-B83F-8E59F65A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Mestni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trg</a:t>
            </a:r>
            <a:br>
              <a:rPr lang="en-US" dirty="0"/>
            </a:br>
            <a:r>
              <a:rPr lang="sl-SI" sz="2200" u="sng" dirty="0">
                <a:hlinkClick r:id="rId2"/>
              </a:rPr>
              <a:t>https://sl.wikipedia.org/wiki/Mestni_trg</a:t>
            </a:r>
            <a:br>
              <a:rPr lang="sl-SI" sz="2200" dirty="0"/>
            </a:br>
            <a:endParaRPr lang="sl-SI" sz="2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19D9E4F-8573-47EE-9C79-346F48004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1641" y="1825625"/>
            <a:ext cx="6668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79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4F3887-E884-4659-A924-D69FD409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020"/>
          </a:xfrm>
        </p:spPr>
        <p:txBody>
          <a:bodyPr>
            <a:normAutofit/>
          </a:bodyPr>
          <a:lstStyle/>
          <a:p>
            <a:r>
              <a:rPr lang="en-US" b="1" dirty="0" err="1"/>
              <a:t>Stari</a:t>
            </a:r>
            <a:r>
              <a:rPr lang="en-US" b="1" dirty="0"/>
              <a:t> </a:t>
            </a:r>
            <a:r>
              <a:rPr lang="en-US" b="1" dirty="0" err="1"/>
              <a:t>trg</a:t>
            </a:r>
            <a:br>
              <a:rPr lang="en-US" dirty="0"/>
            </a:br>
            <a:r>
              <a:rPr lang="sl-SI" sz="2200" u="sng" dirty="0">
                <a:hlinkClick r:id="rId2"/>
              </a:rPr>
              <a:t>https://sl.wikipedia.org/wiki/Stari_trg,_Ljubljana</a:t>
            </a:r>
            <a:br>
              <a:rPr lang="sl-SI" sz="2200" dirty="0"/>
            </a:br>
            <a:endParaRPr lang="sl-SI" sz="2200" dirty="0"/>
          </a:p>
        </p:txBody>
      </p:sp>
      <p:pic>
        <p:nvPicPr>
          <p:cNvPr id="10244" name="Picture 4" descr="stari trg, ljubljana | romana | Flickr">
            <a:extLst>
              <a:ext uri="{FF2B5EF4-FFF2-40B4-BE49-F238E27FC236}">
                <a16:creationId xmlns:a16="http://schemas.microsoft.com/office/drawing/2014/main" id="{F6492709-6BA3-403A-A50C-E0A22635C8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njiga tedna: Povodni mož - Dr. France Prešeren - Varuška Živa">
            <a:extLst>
              <a:ext uri="{FF2B5EF4-FFF2-40B4-BE49-F238E27FC236}">
                <a16:creationId xmlns:a16="http://schemas.microsoft.com/office/drawing/2014/main" id="{2DB424A6-3F9B-4D1A-A145-5035D642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530763"/>
            <a:ext cx="5282815" cy="39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5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562E2-D194-442A-B2ED-89F46155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29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r>
              <a:rPr lang="sl-SI" dirty="0">
                <a:hlinkClick r:id="rId2"/>
              </a:rPr>
              <a:t>http://www.preseren.net/slo/3_poezije/27_povodni.asp</a:t>
            </a:r>
            <a:r>
              <a:rPr lang="en-US" dirty="0"/>
              <a:t> (S </a:t>
            </a:r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        lahko </a:t>
            </a:r>
            <a:r>
              <a:rPr lang="en-US" dirty="0" err="1"/>
              <a:t>poslušaš</a:t>
            </a:r>
            <a:r>
              <a:rPr lang="en-US" dirty="0"/>
              <a:t>, kako je </a:t>
            </a:r>
            <a:r>
              <a:rPr lang="en-US" dirty="0" err="1"/>
              <a:t>pesem</a:t>
            </a:r>
            <a:r>
              <a:rPr lang="en-US" dirty="0"/>
              <a:t> </a:t>
            </a:r>
            <a:r>
              <a:rPr lang="en-US" dirty="0" err="1"/>
              <a:t>interpretiral</a:t>
            </a:r>
            <a:r>
              <a:rPr lang="en-US" dirty="0"/>
              <a:t> </a:t>
            </a:r>
            <a:r>
              <a:rPr lang="en-US" dirty="0" err="1"/>
              <a:t>dramski</a:t>
            </a:r>
            <a:r>
              <a:rPr lang="en-US" dirty="0"/>
              <a:t> </a:t>
            </a:r>
            <a:r>
              <a:rPr lang="en-US" dirty="0" err="1"/>
              <a:t>igralec</a:t>
            </a:r>
            <a:r>
              <a:rPr lang="en-US" dirty="0"/>
              <a:t> </a:t>
            </a:r>
            <a:r>
              <a:rPr lang="en-US" dirty="0" err="1"/>
              <a:t>Polde</a:t>
            </a:r>
            <a:r>
              <a:rPr lang="en-US" dirty="0"/>
              <a:t> </a:t>
            </a:r>
            <a:r>
              <a:rPr lang="en-US" dirty="0" err="1"/>
              <a:t>Bibič</a:t>
            </a:r>
            <a:r>
              <a:rPr lang="en-US" dirty="0"/>
              <a:t>.)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sl-SI" dirty="0"/>
          </a:p>
        </p:txBody>
      </p:sp>
      <p:pic>
        <p:nvPicPr>
          <p:cNvPr id="11266" name="Picture 2" descr="Recitacija">
            <a:extLst>
              <a:ext uri="{FF2B5EF4-FFF2-40B4-BE49-F238E27FC236}">
                <a16:creationId xmlns:a16="http://schemas.microsoft.com/office/drawing/2014/main" id="{7A84DE40-F03B-4269-9146-725D22A92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93" y="949549"/>
            <a:ext cx="692531" cy="69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ew Slovenian Google Doodle Polde Bibič | SiSQ Tech">
            <a:extLst>
              <a:ext uri="{FF2B5EF4-FFF2-40B4-BE49-F238E27FC236}">
                <a16:creationId xmlns:a16="http://schemas.microsoft.com/office/drawing/2014/main" id="{20290CE9-DD1D-44E5-A463-FBECEE66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524125"/>
            <a:ext cx="48291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4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4040E-5766-4D9F-AA06-178F52C6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Trnovo</a:t>
            </a:r>
            <a:br>
              <a:rPr lang="en-US" dirty="0"/>
            </a:br>
            <a:r>
              <a:rPr lang="sl-SI" sz="2200" u="sng" dirty="0">
                <a:hlinkClick r:id="rId2"/>
              </a:rPr>
              <a:t>https://www.rtvslo.si/moja-generacija/180-letnica-sonetnega-venca-in-se-neki-pozabljeni-jubilej/330018</a:t>
            </a:r>
            <a:endParaRPr lang="sl-SI" sz="2200" dirty="0"/>
          </a:p>
        </p:txBody>
      </p:sp>
      <p:pic>
        <p:nvPicPr>
          <p:cNvPr id="12290" name="Picture 2" descr="Trnovo Bridge » Visit Ljubljana">
            <a:extLst>
              <a:ext uri="{FF2B5EF4-FFF2-40B4-BE49-F238E27FC236}">
                <a16:creationId xmlns:a16="http://schemas.microsoft.com/office/drawing/2014/main" id="{0CC86AEB-9631-47D4-A100-3A452D2C95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317" y="1825625"/>
            <a:ext cx="65433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2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523B16-81BB-4255-9EC6-27BE41AC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Nadaljujemo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glavnemu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Gorenjske</a:t>
            </a:r>
            <a:r>
              <a:rPr lang="en-US" dirty="0"/>
              <a:t>, </a:t>
            </a:r>
            <a:r>
              <a:rPr lang="en-US" dirty="0" err="1"/>
              <a:t>Kranju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8457F7-D72A-421D-95CE-8640C05B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https://kranj.weebly.com/france-prescaroneren.html</a:t>
            </a:r>
            <a:endParaRPr lang="sl-SI" dirty="0"/>
          </a:p>
        </p:txBody>
      </p:sp>
      <p:pic>
        <p:nvPicPr>
          <p:cNvPr id="4" name="Picture 2" descr="Kranj - Wikipedija, prosta enciklopedija">
            <a:extLst>
              <a:ext uri="{FF2B5EF4-FFF2-40B4-BE49-F238E27FC236}">
                <a16:creationId xmlns:a16="http://schemas.microsoft.com/office/drawing/2014/main" id="{CCFDD242-5058-450C-B19D-82F1FDED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80" y="2669628"/>
            <a:ext cx="6216817" cy="39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3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283A49-6B6B-42E4-9CB7-C0D2E4B2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Poglej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naslednji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filmček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6652DB-05D0-490C-9DF8-5C1A3C58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>
                <a:hlinkClick r:id="rId2"/>
              </a:rPr>
              <a:t>https://www.youtube.com/watch?v=ez6M3quxhkM&amp;t=181s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050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B4E36-82A4-409B-B824-EAAA9BEE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6511"/>
          </a:xfrm>
        </p:spPr>
        <p:txBody>
          <a:bodyPr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kratko</a:t>
            </a:r>
            <a:r>
              <a:rPr lang="en-US" dirty="0"/>
              <a:t> </a:t>
            </a:r>
            <a:r>
              <a:rPr lang="en-US" dirty="0" err="1"/>
              <a:t>predstavi</a:t>
            </a:r>
            <a:r>
              <a:rPr lang="en-US" dirty="0"/>
              <a:t> </a:t>
            </a:r>
            <a:r>
              <a:rPr lang="en-US" dirty="0" err="1"/>
              <a:t>Prešernovo</a:t>
            </a:r>
            <a:r>
              <a:rPr lang="en-US" dirty="0"/>
              <a:t> </a:t>
            </a:r>
            <a:r>
              <a:rPr lang="en-US" dirty="0" err="1"/>
              <a:t>življenje</a:t>
            </a:r>
            <a:r>
              <a:rPr lang="en-US" dirty="0"/>
              <a:t> v </a:t>
            </a:r>
            <a:r>
              <a:rPr lang="en-US" dirty="0" err="1"/>
              <a:t>Kranju</a:t>
            </a:r>
            <a:r>
              <a:rPr lang="en-US" dirty="0"/>
              <a:t>!</a:t>
            </a:r>
            <a:br>
              <a:rPr lang="en-US" dirty="0"/>
            </a:br>
            <a:r>
              <a:rPr lang="sl-SI" sz="2200" u="sng" dirty="0">
                <a:hlinkClick r:id="rId2"/>
              </a:rPr>
              <a:t>https://www.gorenjski-muzej.si/wp-content/uploads/2020/03/ph-www-2.pdf</a:t>
            </a:r>
            <a:br>
              <a:rPr lang="sl-SI" sz="2200" dirty="0"/>
            </a:br>
            <a:r>
              <a:rPr lang="sl-SI" sz="2000" u="sng" dirty="0">
                <a:hlinkClick r:id="rId3"/>
              </a:rPr>
              <a:t>dogodki/stalne-razstave/dr-france-preseren-zivljenje-in-delo/</a:t>
            </a:r>
            <a:br>
              <a:rPr lang="sl-SI" sz="2000" dirty="0"/>
            </a:br>
            <a:endParaRPr lang="sl-SI" sz="20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C641C0-04A6-443C-A478-6A48784F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91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196CCC-E98D-404C-9C36-5F8E0EA6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A481BD-2606-4C82-A114-9CF53566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Prešeren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umrl</a:t>
            </a:r>
            <a:r>
              <a:rPr lang="en-US" dirty="0">
                <a:latin typeface="+mj-lt"/>
              </a:rPr>
              <a:t> _______________________. Na dan </a:t>
            </a:r>
            <a:r>
              <a:rPr lang="en-US" dirty="0" err="1">
                <a:latin typeface="+mj-lt"/>
              </a:rPr>
              <a:t>Prešernove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smrti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praznujemo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Slovenci</a:t>
            </a:r>
            <a:r>
              <a:rPr lang="en-US" dirty="0">
                <a:latin typeface="+mj-lt"/>
              </a:rPr>
              <a:t> _________________________. </a:t>
            </a:r>
            <a:r>
              <a:rPr lang="en-US" dirty="0" err="1">
                <a:latin typeface="+mj-lt"/>
              </a:rPr>
              <a:t>Pesnika</a:t>
            </a:r>
            <a:r>
              <a:rPr lang="en-US" dirty="0">
                <a:latin typeface="+mj-lt"/>
              </a:rPr>
              <a:t> so </a:t>
            </a:r>
            <a:r>
              <a:rPr lang="en-US" dirty="0" err="1">
                <a:latin typeface="+mj-lt"/>
              </a:rPr>
              <a:t>pokopali</a:t>
            </a:r>
            <a:r>
              <a:rPr lang="en-US" dirty="0">
                <a:latin typeface="+mj-lt"/>
              </a:rPr>
              <a:t> v ______________________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______________ </a:t>
            </a:r>
            <a:r>
              <a:rPr lang="en-US" dirty="0" err="1">
                <a:latin typeface="+mj-lt"/>
              </a:rPr>
              <a:t>pokopališču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ki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danes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imenuje</a:t>
            </a:r>
            <a:r>
              <a:rPr lang="en-US" dirty="0">
                <a:latin typeface="+mj-lt"/>
              </a:rPr>
              <a:t> ______________________. </a:t>
            </a:r>
            <a:r>
              <a:rPr lang="en-US" dirty="0" err="1">
                <a:latin typeface="+mj-lt"/>
              </a:rPr>
              <a:t>Kaj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napisano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nagrobnem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spomeniku</a:t>
            </a:r>
            <a:r>
              <a:rPr lang="en-US" dirty="0">
                <a:latin typeface="+mj-lt"/>
              </a:rPr>
              <a:t>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Pomagaj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 </a:t>
            </a:r>
            <a:r>
              <a:rPr lang="en-US" dirty="0" err="1"/>
              <a:t>spletno</a:t>
            </a:r>
            <a:r>
              <a:rPr lang="en-US" dirty="0"/>
              <a:t> </a:t>
            </a:r>
            <a:r>
              <a:rPr lang="en-US" dirty="0" err="1"/>
              <a:t>stranjo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sl-SI" u="sng" dirty="0">
                <a:hlinkClick r:id="rId2"/>
              </a:rPr>
              <a:t>http://arhiv.gorenjskiglas.si/article/20110203/C/302039979/presernov-nagrobni-spomenik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5563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0D52FC-1050-4C61-8141-DA87F032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10601259" cy="1692794"/>
          </a:xfrm>
        </p:spPr>
        <p:txBody>
          <a:bodyPr>
            <a:normAutofit/>
          </a:bodyPr>
          <a:lstStyle/>
          <a:p>
            <a:r>
              <a:rPr lang="en-US" sz="3700" b="1" dirty="0" err="1"/>
              <a:t>Primerjaj</a:t>
            </a:r>
            <a:r>
              <a:rPr lang="en-US" sz="3700" b="1" dirty="0"/>
              <a:t> </a:t>
            </a:r>
            <a:r>
              <a:rPr lang="en-US" sz="3700" b="1" dirty="0" err="1"/>
              <a:t>Prešernove</a:t>
            </a:r>
            <a:r>
              <a:rPr lang="en-US" sz="3700" b="1" dirty="0"/>
              <a:t> </a:t>
            </a:r>
            <a:r>
              <a:rPr lang="en-US" sz="3700" b="1" dirty="0" err="1"/>
              <a:t>spomenike</a:t>
            </a:r>
            <a:r>
              <a:rPr lang="en-US" sz="3700" b="1" dirty="0"/>
              <a:t> v </a:t>
            </a:r>
            <a:r>
              <a:rPr lang="en-US" sz="3700" b="1" dirty="0" err="1">
                <a:solidFill>
                  <a:srgbClr val="FF0000"/>
                </a:solidFill>
              </a:rPr>
              <a:t>Vrbi</a:t>
            </a:r>
            <a:r>
              <a:rPr lang="en-US" sz="3700" b="1" dirty="0"/>
              <a:t>, </a:t>
            </a:r>
            <a:r>
              <a:rPr lang="en-US" sz="3700" b="1" dirty="0" err="1">
                <a:solidFill>
                  <a:srgbClr val="FF0000"/>
                </a:solidFill>
              </a:rPr>
              <a:t>Kranju</a:t>
            </a:r>
            <a:r>
              <a:rPr lang="en-US" sz="3700" b="1" dirty="0"/>
              <a:t>, </a:t>
            </a:r>
            <a:r>
              <a:rPr lang="en-US" sz="3700" b="1" dirty="0" err="1">
                <a:solidFill>
                  <a:srgbClr val="FF0000"/>
                </a:solidFill>
              </a:rPr>
              <a:t>Ljubljani</a:t>
            </a:r>
            <a:r>
              <a:rPr lang="en-US" sz="3700" b="1" dirty="0"/>
              <a:t>!</a:t>
            </a:r>
            <a:endParaRPr lang="sl-SI" sz="3700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0CBD19-1D84-4099-8A7A-E463ECA6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469216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29ED9-670F-409B-A07E-83888A25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Vrba </a:t>
            </a:r>
            <a:r>
              <a:rPr lang="sl-SI" dirty="0">
                <a:hlinkClick r:id="rId2"/>
              </a:rPr>
              <a:t>https://visitzirovnica.si/ostale-znamenitosti/</a:t>
            </a:r>
            <a:br>
              <a:rPr lang="en-US" dirty="0"/>
            </a:br>
            <a:endParaRPr lang="sl-SI" dirty="0"/>
          </a:p>
        </p:txBody>
      </p:sp>
      <p:pic>
        <p:nvPicPr>
          <p:cNvPr id="4" name="Picture 4" descr="Gorenjski glas - Arhiv | Prvi kip Franceta Prešerna">
            <a:extLst>
              <a:ext uri="{FF2B5EF4-FFF2-40B4-BE49-F238E27FC236}">
                <a16:creationId xmlns:a16="http://schemas.microsoft.com/office/drawing/2014/main" id="{6EFDDECC-8AF6-49BF-8166-0B67170A8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762"/>
          <a:stretch/>
        </p:blipFill>
        <p:spPr bwMode="auto">
          <a:xfrm>
            <a:off x="5428348" y="1887504"/>
            <a:ext cx="3247993" cy="352290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4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mbridgeshire outward bound centre closes for good following ...">
            <a:extLst>
              <a:ext uri="{FF2B5EF4-FFF2-40B4-BE49-F238E27FC236}">
                <a16:creationId xmlns:a16="http://schemas.microsoft.com/office/drawing/2014/main" id="{72741A89-2E8C-4F7A-B55C-FE206EA34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557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hina School Trip | Educational Tours In China For Kids And Teens">
            <a:extLst>
              <a:ext uri="{FF2B5EF4-FFF2-40B4-BE49-F238E27FC236}">
                <a16:creationId xmlns:a16="http://schemas.microsoft.com/office/drawing/2014/main" id="{8A5D37D1-6EDA-464A-8784-EAEB17B7B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r="-1" b="-1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33CCED2-41F6-43E9-A2D1-1E8E3C97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sl-SI" sz="4000">
              <a:solidFill>
                <a:srgbClr val="0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4CF2F-AAE3-46B5-9B69-BBEE8609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517236"/>
            <a:ext cx="4803637" cy="5543737"/>
          </a:xfrm>
        </p:spPr>
        <p:txBody>
          <a:bodyPr anchor="ctr">
            <a:noAutofit/>
          </a:bodyPr>
          <a:lstStyle/>
          <a:p>
            <a:r>
              <a:rPr lang="en-US" sz="2500" dirty="0" err="1">
                <a:solidFill>
                  <a:srgbClr val="000000"/>
                </a:solidFill>
              </a:rPr>
              <a:t>Učiteljice</a:t>
            </a:r>
            <a:r>
              <a:rPr lang="en-US" sz="2500" dirty="0">
                <a:solidFill>
                  <a:srgbClr val="000000"/>
                </a:solidFill>
              </a:rPr>
              <a:t> smo ti </a:t>
            </a:r>
            <a:r>
              <a:rPr lang="en-US" sz="2500" dirty="0" err="1">
                <a:solidFill>
                  <a:srgbClr val="000000"/>
                </a:solidFill>
              </a:rPr>
              <a:t>pripravile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predstavitev</a:t>
            </a:r>
            <a:r>
              <a:rPr lang="en-US" sz="2500" dirty="0">
                <a:solidFill>
                  <a:srgbClr val="000000"/>
                </a:solidFill>
              </a:rPr>
              <a:t> v </a:t>
            </a:r>
            <a:r>
              <a:rPr lang="en-US" sz="2500" dirty="0" err="1">
                <a:solidFill>
                  <a:srgbClr val="000000"/>
                </a:solidFill>
              </a:rPr>
              <a:t>PowerPointu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kjer</a:t>
            </a:r>
            <a:r>
              <a:rPr lang="en-US" sz="2500" dirty="0">
                <a:solidFill>
                  <a:srgbClr val="000000"/>
                </a:solidFill>
              </a:rPr>
              <a:t> so </a:t>
            </a:r>
            <a:r>
              <a:rPr lang="en-US" sz="2500" dirty="0" err="1">
                <a:solidFill>
                  <a:srgbClr val="000000"/>
                </a:solidFill>
              </a:rPr>
              <a:t>navedene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vse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strani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ki</a:t>
            </a:r>
            <a:r>
              <a:rPr lang="en-US" sz="2500" dirty="0">
                <a:solidFill>
                  <a:srgbClr val="000000"/>
                </a:solidFill>
              </a:rPr>
              <a:t> naj </a:t>
            </a:r>
            <a:r>
              <a:rPr lang="en-US" sz="2500" dirty="0" err="1">
                <a:solidFill>
                  <a:srgbClr val="000000"/>
                </a:solidFill>
              </a:rPr>
              <a:t>te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vodijo</a:t>
            </a:r>
            <a:r>
              <a:rPr lang="en-US" sz="2500" dirty="0">
                <a:solidFill>
                  <a:srgbClr val="000000"/>
                </a:solidFill>
              </a:rPr>
              <a:t> po </a:t>
            </a:r>
            <a:r>
              <a:rPr lang="en-US" sz="2500" dirty="0" err="1">
                <a:solidFill>
                  <a:srgbClr val="000000"/>
                </a:solidFill>
              </a:rPr>
              <a:t>pomembnih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točkah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Na </a:t>
            </a:r>
            <a:r>
              <a:rPr lang="en-US" sz="2500" dirty="0" err="1">
                <a:solidFill>
                  <a:srgbClr val="000000"/>
                </a:solidFill>
              </a:rPr>
              <a:t>kulturnem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dnevu</a:t>
            </a:r>
            <a:r>
              <a:rPr lang="en-US" sz="2500" dirty="0">
                <a:solidFill>
                  <a:srgbClr val="000000"/>
                </a:solidFill>
              </a:rPr>
              <a:t> naj </a:t>
            </a:r>
            <a:r>
              <a:rPr lang="en-US" sz="2500" dirty="0" err="1">
                <a:solidFill>
                  <a:srgbClr val="000000"/>
                </a:solidFill>
              </a:rPr>
              <a:t>te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spremlja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delovni</a:t>
            </a:r>
            <a:r>
              <a:rPr lang="en-US" sz="2500" b="1" dirty="0">
                <a:solidFill>
                  <a:srgbClr val="FF0000"/>
                </a:solidFill>
              </a:rPr>
              <a:t> list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izpolni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Poleg </a:t>
            </a:r>
            <a:r>
              <a:rPr lang="en-US" sz="2500" dirty="0" err="1">
                <a:solidFill>
                  <a:srgbClr val="000000"/>
                </a:solidFill>
              </a:rPr>
              <a:t>delovnega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lista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te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koncu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čaka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nekaj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namigov</a:t>
            </a:r>
            <a:r>
              <a:rPr lang="en-US" sz="2500" dirty="0">
                <a:solidFill>
                  <a:srgbClr val="000000"/>
                </a:solidFill>
              </a:rPr>
              <a:t> za </a:t>
            </a:r>
            <a:r>
              <a:rPr lang="en-US" sz="2500" dirty="0" err="1">
                <a:solidFill>
                  <a:srgbClr val="000000"/>
                </a:solidFill>
              </a:rPr>
              <a:t>samostojno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delo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err="1">
                <a:solidFill>
                  <a:srgbClr val="000000"/>
                </a:solidFill>
              </a:rPr>
              <a:t>Srečno</a:t>
            </a:r>
            <a:r>
              <a:rPr lang="en-US" sz="2500" dirty="0">
                <a:solidFill>
                  <a:srgbClr val="000000"/>
                </a:solidFill>
              </a:rPr>
              <a:t> pot! </a:t>
            </a:r>
            <a:r>
              <a:rPr lang="en-US" sz="2500" dirty="0" err="1">
                <a:solidFill>
                  <a:srgbClr val="000000"/>
                </a:solidFill>
              </a:rPr>
              <a:t>Upam</a:t>
            </a:r>
            <a:r>
              <a:rPr lang="en-US" sz="2500" dirty="0">
                <a:solidFill>
                  <a:srgbClr val="000000"/>
                </a:solidFill>
              </a:rPr>
              <a:t>, da </a:t>
            </a:r>
            <a:r>
              <a:rPr lang="en-US" sz="2500" dirty="0" err="1">
                <a:solidFill>
                  <a:srgbClr val="000000"/>
                </a:solidFill>
              </a:rPr>
              <a:t>boš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kulturnem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dnevu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užival</a:t>
            </a:r>
            <a:r>
              <a:rPr lang="en-US" sz="2500" dirty="0">
                <a:solidFill>
                  <a:srgbClr val="000000"/>
                </a:solidFill>
              </a:rPr>
              <a:t>!</a:t>
            </a:r>
            <a:endParaRPr lang="sl-SI" sz="2500" dirty="0">
              <a:solidFill>
                <a:srgbClr val="000000"/>
              </a:solidFill>
            </a:endParaRPr>
          </a:p>
          <a:p>
            <a:endParaRPr lang="sl-SI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3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EC944-F8C0-42AB-99A7-2FFEB805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https://siol.net/trendi/svet-znanih/presernov-spomenik-101721</a:t>
            </a:r>
            <a:endParaRPr lang="sl-SI" dirty="0"/>
          </a:p>
        </p:txBody>
      </p:sp>
      <p:pic>
        <p:nvPicPr>
          <p:cNvPr id="17410" name="Picture 2" descr="Ljubljana - Spomenik Francetu Prešernu | KRAJI - Slovenija">
            <a:extLst>
              <a:ext uri="{FF2B5EF4-FFF2-40B4-BE49-F238E27FC236}">
                <a16:creationId xmlns:a16="http://schemas.microsoft.com/office/drawing/2014/main" id="{E0340139-CAD6-49B8-9D70-9A0694CA74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4" y="1507969"/>
            <a:ext cx="3564544" cy="47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52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41CDF-F2F2-452F-B08F-A1E42F6E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Oglej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posnetek</a:t>
            </a:r>
            <a:r>
              <a:rPr lang="en-US" dirty="0"/>
              <a:t> o </a:t>
            </a:r>
            <a:r>
              <a:rPr lang="en-US" dirty="0" err="1"/>
              <a:t>nastajanju</a:t>
            </a:r>
            <a:r>
              <a:rPr lang="en-US" dirty="0"/>
              <a:t> </a:t>
            </a:r>
            <a:r>
              <a:rPr lang="en-US" dirty="0" err="1"/>
              <a:t>Prešernovega</a:t>
            </a:r>
            <a:r>
              <a:rPr lang="en-US" dirty="0"/>
              <a:t> </a:t>
            </a:r>
            <a:r>
              <a:rPr lang="en-US" dirty="0" err="1"/>
              <a:t>kipa</a:t>
            </a:r>
            <a:r>
              <a:rPr lang="en-US" dirty="0"/>
              <a:t> v </a:t>
            </a:r>
            <a:r>
              <a:rPr lang="en-US" dirty="0" err="1"/>
              <a:t>Kranju</a:t>
            </a:r>
            <a:r>
              <a:rPr lang="en-US" dirty="0"/>
              <a:t>!</a:t>
            </a:r>
            <a:endParaRPr lang="sl-SI" dirty="0"/>
          </a:p>
        </p:txBody>
      </p:sp>
      <p:pic>
        <p:nvPicPr>
          <p:cNvPr id="18440" name="Picture 8" descr="Kranj - ZZMS">
            <a:extLst>
              <a:ext uri="{FF2B5EF4-FFF2-40B4-BE49-F238E27FC236}">
                <a16:creationId xmlns:a16="http://schemas.microsoft.com/office/drawing/2014/main" id="{75DAF49C-1ADD-471B-AF2D-880D14BA0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33" y="2177889"/>
            <a:ext cx="28765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480638D-1E3D-4EBB-BD31-5FF756D5AFD3}"/>
              </a:ext>
            </a:extLst>
          </p:cNvPr>
          <p:cNvSpPr txBox="1"/>
          <p:nvPr/>
        </p:nvSpPr>
        <p:spPr>
          <a:xfrm>
            <a:off x="914400" y="2466109"/>
            <a:ext cx="3325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https://www.24ur.com/novice/slovenija/leta-1951-so-v-kranju-postavili-kip-franceta-preserna-ta-je-razburil-javnost-bil-je-prevelik.html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218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1236BD-7DCC-4FC0-9E2A-638D0B77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kdo</a:t>
            </a:r>
            <a:r>
              <a:rPr lang="en-US" dirty="0"/>
              <a:t> v </a:t>
            </a:r>
            <a:r>
              <a:rPr lang="en-US" dirty="0" err="1"/>
              <a:t>Prešernovem</a:t>
            </a:r>
            <a:r>
              <a:rPr lang="en-US" dirty="0"/>
              <a:t> </a:t>
            </a:r>
            <a:r>
              <a:rPr lang="en-US" dirty="0" err="1"/>
              <a:t>življenju</a:t>
            </a:r>
            <a:r>
              <a:rPr lang="en-US" dirty="0"/>
              <a:t>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24ED96-57AD-4FA6-9818-E578D417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http://www.preseren.net/slo/2-6_kdo_je_kdo.asp</a:t>
            </a:r>
            <a:endParaRPr lang="en-US" dirty="0"/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4899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A1EB7-DC6D-47E2-9866-A2A0B640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Kviz</a:t>
            </a:r>
            <a:r>
              <a:rPr lang="en-US" dirty="0"/>
              <a:t> o F. </a:t>
            </a:r>
            <a:r>
              <a:rPr lang="en-US" dirty="0" err="1"/>
              <a:t>Prešernu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1A5F32-447E-4442-BD7B-C8D1DD6DA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/>
          </a:p>
          <a:p>
            <a:endParaRPr lang="en-US" dirty="0">
              <a:hlinkClick r:id="rId3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5E2770-C670-47F8-915D-B33779F32B95}"/>
              </a:ext>
            </a:extLst>
          </p:cNvPr>
          <p:cNvSpPr txBox="1"/>
          <p:nvPr/>
        </p:nvSpPr>
        <p:spPr>
          <a:xfrm>
            <a:off x="1124125" y="1690688"/>
            <a:ext cx="994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vem</a:t>
            </a:r>
            <a:r>
              <a:rPr lang="en-US" dirty="0"/>
              <a:t> o </a:t>
            </a:r>
            <a:r>
              <a:rPr lang="en-US" dirty="0" err="1"/>
              <a:t>Francetu</a:t>
            </a:r>
            <a:r>
              <a:rPr lang="en-US" dirty="0"/>
              <a:t> </a:t>
            </a:r>
            <a:r>
              <a:rPr lang="en-US" dirty="0" err="1"/>
              <a:t>Prešernu</a:t>
            </a:r>
            <a:r>
              <a:rPr lang="en-US" dirty="0"/>
              <a:t>: </a:t>
            </a:r>
            <a:r>
              <a:rPr lang="sl-SI" dirty="0">
                <a:hlinkClick r:id="rId3"/>
              </a:rPr>
              <a:t>https://www.1ka.si/a/262973</a:t>
            </a:r>
            <a:endParaRPr lang="sl-SI" dirty="0"/>
          </a:p>
          <a:p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šolarje</a:t>
            </a:r>
            <a:r>
              <a:rPr lang="en-US" dirty="0"/>
              <a:t> … </a:t>
            </a:r>
            <a:r>
              <a:rPr lang="en-US" dirty="0" err="1"/>
              <a:t>Najmanj</a:t>
            </a:r>
            <a:r>
              <a:rPr lang="en-US" dirty="0"/>
              <a:t>, </a:t>
            </a:r>
            <a:r>
              <a:rPr lang="en-US" dirty="0" err="1"/>
              <a:t>kolikor</a:t>
            </a:r>
            <a:r>
              <a:rPr lang="en-US" dirty="0"/>
              <a:t> bi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dirty="0" err="1"/>
              <a:t>vedeti</a:t>
            </a:r>
            <a:r>
              <a:rPr lang="en-US" dirty="0"/>
              <a:t>: </a:t>
            </a:r>
            <a:r>
              <a:rPr lang="sl-SI" dirty="0">
                <a:hlinkClick r:id="rId2"/>
              </a:rPr>
              <a:t>http://www.preseren.net/slo/4-1_najmanj.asp</a:t>
            </a:r>
            <a:endParaRPr lang="en-US" dirty="0"/>
          </a:p>
          <a:p>
            <a:r>
              <a:rPr lang="en-US" dirty="0"/>
              <a:t>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512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C6487-21BD-4CD0-862A-C5E48042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novimi</a:t>
            </a:r>
            <a:r>
              <a:rPr lang="en-US" dirty="0"/>
              <a:t> </a:t>
            </a:r>
            <a:r>
              <a:rPr lang="en-US" dirty="0" err="1"/>
              <a:t>nalogami</a:t>
            </a:r>
            <a:r>
              <a:rPr lang="en-US" dirty="0"/>
              <a:t> pa se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odpočij</a:t>
            </a:r>
            <a:r>
              <a:rPr lang="en-US" dirty="0"/>
              <a:t>: </a:t>
            </a:r>
            <a:r>
              <a:rPr lang="en-US" dirty="0" err="1"/>
              <a:t>slušalke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glavo</a:t>
            </a:r>
            <a:r>
              <a:rPr lang="en-US" dirty="0"/>
              <a:t> in se </a:t>
            </a:r>
            <a:r>
              <a:rPr lang="en-US" dirty="0" err="1"/>
              <a:t>predaj</a:t>
            </a:r>
            <a:r>
              <a:rPr lang="en-US" dirty="0"/>
              <a:t> </a:t>
            </a:r>
            <a:r>
              <a:rPr lang="en-US" dirty="0" err="1"/>
              <a:t>Trkajevi</a:t>
            </a:r>
            <a:r>
              <a:rPr lang="en-US" dirty="0"/>
              <a:t> </a:t>
            </a:r>
            <a:r>
              <a:rPr lang="en-US" dirty="0" err="1"/>
              <a:t>pesmi</a:t>
            </a:r>
            <a:r>
              <a:rPr lang="en-US" dirty="0"/>
              <a:t> o </a:t>
            </a:r>
            <a:r>
              <a:rPr lang="en-US" i="1" dirty="0" err="1"/>
              <a:t>pesniku</a:t>
            </a:r>
            <a:r>
              <a:rPr lang="en-US" i="1" dirty="0"/>
              <a:t> </a:t>
            </a:r>
            <a:r>
              <a:rPr lang="en-US" i="1" dirty="0" err="1"/>
              <a:t>ljubezni</a:t>
            </a:r>
            <a:r>
              <a:rPr lang="en-US" dirty="0"/>
              <a:t>. 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7B255F-C439-47E4-87BA-91CD123E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sl-SI" dirty="0">
                <a:hlinkClick r:id="rId2"/>
              </a:rPr>
              <a:t>https://www.youtube.com/watch?v=glwU8QVzR4I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1012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FDB4D-B6B3-43FC-969B-F889F0C6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360" y="268448"/>
            <a:ext cx="6387422" cy="273751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Nove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naloge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Izdelaj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časovni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trak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katerem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zabeležil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pomembne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dogodke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Prešernovem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življenju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F0F3CB-5C86-442A-B4B2-A42C802D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2421682"/>
            <a:ext cx="5614875" cy="4436318"/>
          </a:xfrm>
        </p:spPr>
        <p:txBody>
          <a:bodyPr anchor="ctr">
            <a:normAutofit/>
          </a:bodyPr>
          <a:lstStyle/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sz="2500" b="1" dirty="0" err="1">
                <a:solidFill>
                  <a:srgbClr val="FF0000"/>
                </a:solidFill>
              </a:rPr>
              <a:t>Nato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izberi</a:t>
            </a:r>
            <a:r>
              <a:rPr lang="en-US" sz="2500" b="1" dirty="0">
                <a:solidFill>
                  <a:srgbClr val="FF0000"/>
                </a:solidFill>
              </a:rPr>
              <a:t> še </a:t>
            </a:r>
            <a:r>
              <a:rPr lang="en-US" sz="2500" b="1" dirty="0" err="1">
                <a:solidFill>
                  <a:srgbClr val="FF0000"/>
                </a:solidFill>
              </a:rPr>
              <a:t>eno</a:t>
            </a:r>
            <a:r>
              <a:rPr lang="en-US" sz="2500" b="1" dirty="0">
                <a:solidFill>
                  <a:srgbClr val="FF0000"/>
                </a:solidFill>
              </a:rPr>
              <a:t> od </a:t>
            </a:r>
            <a:r>
              <a:rPr lang="en-US" sz="2500" b="1" dirty="0" err="1">
                <a:solidFill>
                  <a:srgbClr val="FF0000"/>
                </a:solidFill>
              </a:rPr>
              <a:t>spodnjih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nalog</a:t>
            </a:r>
            <a:r>
              <a:rPr lang="en-US" sz="2500" b="1" dirty="0">
                <a:solidFill>
                  <a:srgbClr val="FF0000"/>
                </a:solidFill>
              </a:rPr>
              <a:t> (lahko </a:t>
            </a:r>
            <a:r>
              <a:rPr lang="en-US" sz="2500" b="1" dirty="0" err="1">
                <a:solidFill>
                  <a:srgbClr val="FF0000"/>
                </a:solidFill>
              </a:rPr>
              <a:t>tudi</a:t>
            </a:r>
            <a:r>
              <a:rPr lang="en-US" sz="2500" b="1" dirty="0">
                <a:solidFill>
                  <a:srgbClr val="FF0000"/>
                </a:solidFill>
              </a:rPr>
              <a:t> več) in jo </a:t>
            </a:r>
            <a:r>
              <a:rPr lang="en-US" sz="2500" b="1" dirty="0" err="1">
                <a:solidFill>
                  <a:srgbClr val="FF0000"/>
                </a:solidFill>
              </a:rPr>
              <a:t>izdelaj</a:t>
            </a:r>
            <a:r>
              <a:rPr lang="en-US" sz="2500" b="1" dirty="0">
                <a:solidFill>
                  <a:srgbClr val="FF0000"/>
                </a:solidFill>
              </a:rPr>
              <a:t>. 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r>
              <a:rPr lang="en-US" sz="1900" dirty="0" err="1">
                <a:solidFill>
                  <a:srgbClr val="000000"/>
                </a:solidFill>
              </a:rPr>
              <a:t>Izdelaj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križanko</a:t>
            </a:r>
            <a:r>
              <a:rPr lang="en-US" sz="1900" dirty="0">
                <a:solidFill>
                  <a:srgbClr val="000000"/>
                </a:solidFill>
              </a:rPr>
              <a:t> z </a:t>
            </a:r>
            <a:r>
              <a:rPr lang="en-US" sz="1900" dirty="0" err="1">
                <a:solidFill>
                  <a:srgbClr val="000000"/>
                </a:solidFill>
              </a:rPr>
              <a:t>gesli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iz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Prešernovega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življenja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</a:p>
          <a:p>
            <a:r>
              <a:rPr lang="en-US" sz="1900" dirty="0" err="1">
                <a:solidFill>
                  <a:srgbClr val="000000"/>
                </a:solidFill>
              </a:rPr>
              <a:t>Izdelaj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družabno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igro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podobno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igri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človek</a:t>
            </a:r>
            <a:r>
              <a:rPr lang="en-US" sz="1900" dirty="0">
                <a:solidFill>
                  <a:srgbClr val="000000"/>
                </a:solidFill>
              </a:rPr>
              <a:t> ne </a:t>
            </a:r>
            <a:r>
              <a:rPr lang="en-US" sz="1900" dirty="0" err="1">
                <a:solidFill>
                  <a:srgbClr val="000000"/>
                </a:solidFill>
              </a:rPr>
              <a:t>jezi</a:t>
            </a:r>
            <a:r>
              <a:rPr lang="en-US" sz="1900" dirty="0">
                <a:solidFill>
                  <a:srgbClr val="000000"/>
                </a:solidFill>
              </a:rPr>
              <a:t> se, </a:t>
            </a:r>
            <a:r>
              <a:rPr lang="en-US" sz="1900" dirty="0" err="1">
                <a:solidFill>
                  <a:srgbClr val="000000"/>
                </a:solidFill>
              </a:rPr>
              <a:t>pri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kateri</a:t>
            </a:r>
            <a:r>
              <a:rPr lang="en-US" sz="1900" dirty="0">
                <a:solidFill>
                  <a:srgbClr val="000000"/>
                </a:solidFill>
              </a:rPr>
              <a:t> so </a:t>
            </a:r>
            <a:r>
              <a:rPr lang="en-US" sz="1900" dirty="0" err="1">
                <a:solidFill>
                  <a:srgbClr val="000000"/>
                </a:solidFill>
              </a:rPr>
              <a:t>nekatera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polja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obarvana</a:t>
            </a:r>
            <a:r>
              <a:rPr lang="en-US" sz="1900" dirty="0">
                <a:solidFill>
                  <a:srgbClr val="000000"/>
                </a:solidFill>
              </a:rPr>
              <a:t> z </a:t>
            </a:r>
            <a:r>
              <a:rPr lang="en-US" sz="1900" dirty="0" err="1">
                <a:solidFill>
                  <a:srgbClr val="000000"/>
                </a:solidFill>
              </a:rPr>
              <a:t>rdečo</a:t>
            </a:r>
            <a:r>
              <a:rPr lang="en-US" sz="1900" dirty="0">
                <a:solidFill>
                  <a:srgbClr val="000000"/>
                </a:solidFill>
              </a:rPr>
              <a:t> – tam </a:t>
            </a:r>
            <a:r>
              <a:rPr lang="en-US" sz="1900" dirty="0" err="1">
                <a:solidFill>
                  <a:srgbClr val="000000"/>
                </a:solidFill>
              </a:rPr>
              <a:t>igralec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naleti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na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vprašanje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iz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Prešernovega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življenja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</a:p>
          <a:p>
            <a:r>
              <a:rPr lang="en-US" sz="1900" dirty="0" err="1">
                <a:solidFill>
                  <a:srgbClr val="000000"/>
                </a:solidFill>
              </a:rPr>
              <a:t>Izdelaj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kviz</a:t>
            </a:r>
            <a:r>
              <a:rPr lang="en-US" sz="1900" dirty="0">
                <a:solidFill>
                  <a:srgbClr val="000000"/>
                </a:solidFill>
              </a:rPr>
              <a:t> z </a:t>
            </a:r>
            <a:r>
              <a:rPr lang="en-US" sz="1900" dirty="0" err="1">
                <a:solidFill>
                  <a:srgbClr val="000000"/>
                </a:solidFill>
              </a:rPr>
              <a:t>vsaj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desetimi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vprašanji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r>
              <a:rPr lang="en-US" sz="1900" dirty="0" err="1">
                <a:solidFill>
                  <a:srgbClr val="000000"/>
                </a:solidFill>
              </a:rPr>
              <a:t>Pomagaj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si</a:t>
            </a:r>
            <a:r>
              <a:rPr lang="en-US" sz="1900" dirty="0">
                <a:solidFill>
                  <a:srgbClr val="000000"/>
                </a:solidFill>
              </a:rPr>
              <a:t> s </a:t>
            </a:r>
            <a:r>
              <a:rPr lang="en-US" sz="1900" dirty="0" err="1">
                <a:solidFill>
                  <a:srgbClr val="000000"/>
                </a:solidFill>
              </a:rPr>
              <a:t>spletnim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mestom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sl-SI" sz="1900" dirty="0">
                <a:solidFill>
                  <a:srgbClr val="000000"/>
                </a:solidFill>
                <a:hlinkClick r:id="rId2"/>
              </a:rPr>
              <a:t>http://www.preseren.net/slo/default.asp</a:t>
            </a:r>
            <a:r>
              <a:rPr lang="en-US" sz="1900" dirty="0">
                <a:solidFill>
                  <a:srgbClr val="000000"/>
                </a:solidFill>
              </a:rPr>
              <a:t>. </a:t>
            </a:r>
            <a:endParaRPr lang="sl-SI" sz="19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Nove naloge">
            <a:extLst>
              <a:ext uri="{FF2B5EF4-FFF2-40B4-BE49-F238E27FC236}">
                <a16:creationId xmlns:a16="http://schemas.microsoft.com/office/drawing/2014/main" id="{23422869-7214-4C5F-82BF-13C3F717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0" r="2" b="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2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3C916E-ECE0-4D78-8181-1CA3E46E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97945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Kaj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novega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dirty="0" err="1">
                <a:solidFill>
                  <a:srgbClr val="FF0000"/>
                </a:solidFill>
              </a:rPr>
              <a:t>Prešernu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EF193729-FE67-48DA-A5A0-7A1F6230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794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Da. </a:t>
            </a:r>
            <a:r>
              <a:rPr lang="sl-SI" dirty="0"/>
              <a:t>Zdravljica Franceta Prešerna je </a:t>
            </a:r>
            <a:r>
              <a:rPr lang="en-US" dirty="0" err="1"/>
              <a:t>marca</a:t>
            </a:r>
            <a:r>
              <a:rPr lang="en-US" dirty="0"/>
              <a:t> 2020 </a:t>
            </a:r>
            <a:r>
              <a:rPr lang="en-US" dirty="0" err="1"/>
              <a:t>prejela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 </a:t>
            </a:r>
            <a:r>
              <a:rPr lang="sl-SI" b="1" dirty="0">
                <a:solidFill>
                  <a:srgbClr val="FF0000"/>
                </a:solidFill>
              </a:rPr>
              <a:t>evropske dediščine</a:t>
            </a:r>
            <a:r>
              <a:rPr lang="en-US" dirty="0"/>
              <a:t>.</a:t>
            </a:r>
          </a:p>
          <a:p>
            <a:r>
              <a:rPr lang="sl-SI" dirty="0"/>
              <a:t>Zdravljica Franceta Prešerna je ena izmed </a:t>
            </a:r>
            <a:r>
              <a:rPr lang="sl-SI" dirty="0">
                <a:solidFill>
                  <a:srgbClr val="FF0000"/>
                </a:solidFill>
              </a:rPr>
              <a:t>desetih </a:t>
            </a:r>
            <a:r>
              <a:rPr lang="sl-SI" dirty="0"/>
              <a:t>znamenitosti, ki jim je komisija podelila znak evropske dediščine, s katerim zaznamujejo dela, ki pričajo o evropskih idealih, vrednotah, zgodovini in povezovanju. Prešernova pesnitev med drugim opeva svobodo in sožitje med narodi.</a:t>
            </a:r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sl-SI" sz="1200" dirty="0">
                <a:hlinkClick r:id="rId2"/>
              </a:rPr>
              <a:t>https://www.rtvslo.si/kultura/novice/znak-evropske-kulturne-dediscine-tudi-za-presernovo-zdravljico/519024</a:t>
            </a:r>
            <a:endParaRPr lang="en-US" sz="1200" dirty="0"/>
          </a:p>
        </p:txBody>
      </p:sp>
      <p:pic>
        <p:nvPicPr>
          <p:cNvPr id="1030" name="Picture 6" descr="Thinking Emoji [Free Download IOS Emojis] | Emoji Island">
            <a:extLst>
              <a:ext uri="{FF2B5EF4-FFF2-40B4-BE49-F238E27FC236}">
                <a16:creationId xmlns:a16="http://schemas.microsoft.com/office/drawing/2014/main" id="{E297A9C1-1B47-48B3-9027-EB22121B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73" y="262954"/>
            <a:ext cx="1463386" cy="15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ance Prešeren in Damijan Stepančič: Zdravljica « LUD Literatura">
            <a:extLst>
              <a:ext uri="{FF2B5EF4-FFF2-40B4-BE49-F238E27FC236}">
                <a16:creationId xmlns:a16="http://schemas.microsoft.com/office/drawing/2014/main" id="{05D93DB5-980A-42AE-98B6-C071C5CD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58" y="2096654"/>
            <a:ext cx="4790427" cy="319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4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9C8B3-64D8-49CF-8CCD-44EB29C2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Kraji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ki</a:t>
            </a:r>
            <a:r>
              <a:rPr lang="en-US" b="1" dirty="0">
                <a:solidFill>
                  <a:srgbClr val="FF0000"/>
                </a:solidFill>
              </a:rPr>
              <a:t> so </a:t>
            </a:r>
            <a:r>
              <a:rPr lang="en-US" b="1" dirty="0" err="1">
                <a:solidFill>
                  <a:srgbClr val="FF0000"/>
                </a:solidFill>
              </a:rPr>
              <a:t>zaznamovali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Prešernovo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življenje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03CB8FA-7647-47EA-BE15-747A0A558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346" y="1663244"/>
            <a:ext cx="6169891" cy="44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FED114-456F-4346-B77C-A7EEC432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Prešernov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naj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odpelje</a:t>
            </a:r>
            <a:r>
              <a:rPr lang="en-US" dirty="0"/>
              <a:t> </a:t>
            </a:r>
            <a:r>
              <a:rPr lang="en-US" dirty="0" err="1"/>
              <a:t>posnetek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spodnji</a:t>
            </a:r>
            <a:r>
              <a:rPr lang="en-US" dirty="0"/>
              <a:t> </a:t>
            </a:r>
            <a:r>
              <a:rPr lang="en-US" dirty="0" err="1"/>
              <a:t>povezavi</a:t>
            </a:r>
            <a:r>
              <a:rPr lang="en-US" dirty="0"/>
              <a:t>: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FAE14DE-0ED6-47BA-8965-747FDC79F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u="sng" dirty="0">
                <a:hlinkClick r:id="rId2"/>
              </a:rPr>
              <a:t>https://www.youtube.com/watch?v=EivGZpWs5Hg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236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B6260-971D-4D6B-86EB-167CEB9F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1506" name="Picture 2" descr="Gorenjski glas - Arhiv | Bodo turisti našli Žirovnico?">
            <a:extLst>
              <a:ext uri="{FF2B5EF4-FFF2-40B4-BE49-F238E27FC236}">
                <a16:creationId xmlns:a16="http://schemas.microsoft.com/office/drawing/2014/main" id="{2F4D9812-C582-410B-9C04-01127BB6BF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9" y="1258349"/>
            <a:ext cx="7678191" cy="51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4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9B6FD-55BD-4478-BA0B-57B0CDF0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VRBA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627A4E-C28F-4618-A04E-F66CEF55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750"/>
            <a:ext cx="6957291" cy="4351338"/>
          </a:xfrm>
        </p:spPr>
        <p:txBody>
          <a:bodyPr>
            <a:normAutofit/>
          </a:bodyPr>
          <a:lstStyle/>
          <a:p>
            <a:r>
              <a:rPr lang="en-US" dirty="0"/>
              <a:t>Pot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začeli</a:t>
            </a:r>
            <a:r>
              <a:rPr lang="en-US" dirty="0"/>
              <a:t> v </a:t>
            </a:r>
            <a:r>
              <a:rPr lang="en-US" dirty="0" err="1"/>
              <a:t>Vrbi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Gorenjskem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se je </a:t>
            </a:r>
            <a:r>
              <a:rPr lang="en-US" dirty="0" err="1"/>
              <a:t>pred</a:t>
            </a:r>
            <a:r>
              <a:rPr lang="en-US" dirty="0"/>
              <a:t> 220 </a:t>
            </a:r>
            <a:r>
              <a:rPr lang="en-US" dirty="0" err="1"/>
              <a:t>leti</a:t>
            </a:r>
            <a:r>
              <a:rPr lang="en-US" dirty="0"/>
              <a:t> </a:t>
            </a:r>
            <a:r>
              <a:rPr lang="en-US" dirty="0" err="1"/>
              <a:t>rodil</a:t>
            </a:r>
            <a:r>
              <a:rPr lang="en-US" dirty="0"/>
              <a:t> France </a:t>
            </a:r>
            <a:r>
              <a:rPr lang="en-US" dirty="0" err="1"/>
              <a:t>Prešeren</a:t>
            </a:r>
            <a:r>
              <a:rPr lang="en-US" dirty="0"/>
              <a:t>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endParaRPr lang="en-US" i="1" dirty="0"/>
          </a:p>
          <a:p>
            <a:pPr marL="0" indent="0" algn="r">
              <a:buNone/>
            </a:pPr>
            <a:r>
              <a:rPr lang="en-US" i="1" dirty="0"/>
              <a:t>(</a:t>
            </a:r>
            <a:r>
              <a:rPr lang="en-US" i="1" dirty="0" err="1"/>
              <a:t>Fotografija</a:t>
            </a:r>
            <a:r>
              <a:rPr lang="en-US" i="1" dirty="0"/>
              <a:t> ne </a:t>
            </a:r>
            <a:r>
              <a:rPr lang="en-US" i="1" dirty="0" err="1"/>
              <a:t>prikazuje</a:t>
            </a:r>
            <a:r>
              <a:rPr lang="en-US" i="1" dirty="0"/>
              <a:t> F. </a:t>
            </a:r>
            <a:r>
              <a:rPr lang="en-US" i="1" dirty="0" err="1"/>
              <a:t>Prešerna</a:t>
            </a:r>
            <a:r>
              <a:rPr lang="en-US" i="1" dirty="0"/>
              <a:t>, </a:t>
            </a:r>
            <a:r>
              <a:rPr lang="en-US" i="1" dirty="0" err="1"/>
              <a:t>pač</a:t>
            </a:r>
            <a:r>
              <a:rPr lang="en-US" i="1" dirty="0"/>
              <a:t> pa </a:t>
            </a:r>
            <a:r>
              <a:rPr lang="en-US" i="1" dirty="0" err="1"/>
              <a:t>naključnega</a:t>
            </a:r>
            <a:r>
              <a:rPr lang="en-US" i="1" dirty="0"/>
              <a:t> </a:t>
            </a:r>
            <a:r>
              <a:rPr lang="en-US" i="1" dirty="0" err="1"/>
              <a:t>dojenčka</a:t>
            </a:r>
            <a:r>
              <a:rPr lang="en-US" i="1" dirty="0"/>
              <a:t>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leta</a:t>
            </a:r>
            <a:r>
              <a:rPr lang="en-US" i="1" dirty="0"/>
              <a:t> 1800.) </a:t>
            </a:r>
          </a:p>
        </p:txBody>
      </p:sp>
      <p:pic>
        <p:nvPicPr>
          <p:cNvPr id="2052" name="Picture 4" descr="Mom loving her new baby so proud late 1800 Feifeng to Muriel since ...">
            <a:extLst>
              <a:ext uri="{FF2B5EF4-FFF2-40B4-BE49-F238E27FC236}">
                <a16:creationId xmlns:a16="http://schemas.microsoft.com/office/drawing/2014/main" id="{0D5C3CBC-3392-4318-86C3-06F32323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1" y="365125"/>
            <a:ext cx="3642447" cy="56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67F733-26E5-4628-89A1-E835517A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Sprehodimo</a:t>
            </a:r>
            <a:r>
              <a:rPr lang="en-US" dirty="0"/>
              <a:t> se po </a:t>
            </a:r>
            <a:r>
              <a:rPr lang="en-US" dirty="0" err="1"/>
              <a:t>Prešernovi</a:t>
            </a:r>
            <a:r>
              <a:rPr lang="en-US" dirty="0"/>
              <a:t> </a:t>
            </a:r>
            <a:r>
              <a:rPr lang="en-US" dirty="0" err="1"/>
              <a:t>rojstni</a:t>
            </a:r>
            <a:r>
              <a:rPr lang="en-US" dirty="0"/>
              <a:t> </a:t>
            </a:r>
            <a:r>
              <a:rPr lang="en-US" dirty="0" err="1"/>
              <a:t>hiši</a:t>
            </a:r>
            <a:r>
              <a:rPr lang="en-US" dirty="0"/>
              <a:t>!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2C53BF-B4CC-4A96-9E33-3C88617C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https://www.youtube.com/watch?v=Pf36kGLxQHI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316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1075</Words>
  <Application>Microsoft Office PowerPoint</Application>
  <PresentationFormat>Širokozaslonsko</PresentationFormat>
  <Paragraphs>92</Paragraphs>
  <Slides>35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Officeova tema</vt:lpstr>
      <vt:lpstr>E-kulturni dan za učence in učenke  8. razredov Po Prešernovih stopinjah</vt:lpstr>
      <vt:lpstr>PowerPointova predstavitev</vt:lpstr>
      <vt:lpstr>PowerPointova predstavitev</vt:lpstr>
      <vt:lpstr>Kaj novega o Prešernu? </vt:lpstr>
      <vt:lpstr>Kraji, ki so zaznamovali Prešernovo življenje</vt:lpstr>
      <vt:lpstr>V Prešernov čas naj nas odpelje posnetek na spodnji povezavi:</vt:lpstr>
      <vt:lpstr>PowerPointova predstavitev</vt:lpstr>
      <vt:lpstr>VRBA</vt:lpstr>
      <vt:lpstr>Sprehodimo se po Prešernovi rojstni hiši!</vt:lpstr>
      <vt:lpstr> Podatke o Vrbi lahko najdeš tudi na naslednjih spletnih straneh:</vt:lpstr>
      <vt:lpstr>PowerPointova predstavitev</vt:lpstr>
      <vt:lpstr>V katerem sonetu je Prešeren omenil to cerkev?</vt:lpstr>
      <vt:lpstr>Ljubljana</vt:lpstr>
      <vt:lpstr>PowerPointova predstavitev</vt:lpstr>
      <vt:lpstr>PowerPointova predstavitev</vt:lpstr>
      <vt:lpstr>Kako so ti deli Ljubljane povezani  s Francetom Prešernom?</vt:lpstr>
      <vt:lpstr> Prešernov trg https://sl.wikipedia.org/wiki/Pre%C5%A1ernov_trg,_Ljubljana </vt:lpstr>
      <vt:lpstr>Wolfova ulica https://www.rtvslo.si/moja-generacija/180-letnica-sonetnega-venca-in-se-neki-pozabljeni-jubilej/330018  https://statues.vanderkrogt.net/object.php?webpage=ST&amp;record=si069</vt:lpstr>
      <vt:lpstr>Vodnikov trg https://sl.wikipedia.org/wiki/Vodnikov_trg </vt:lpstr>
      <vt:lpstr>Mestni trg https://sl.wikipedia.org/wiki/Mestni_trg </vt:lpstr>
      <vt:lpstr>Stari trg https://sl.wikipedia.org/wiki/Stari_trg,_Ljubljana </vt:lpstr>
      <vt:lpstr>    http://www.preseren.net/slo/3_poezije/27_povodni.asp (S klikom na znak         lahko poslušaš, kako je pesem interpretiral dramski igralec Polde Bibič.)     </vt:lpstr>
      <vt:lpstr>Trnovo https://www.rtvslo.si/moja-generacija/180-letnica-sonetnega-venca-in-se-neki-pozabljeni-jubilej/330018</vt:lpstr>
      <vt:lpstr> Nadaljujemo proti glavnemu mestu Gorenjske, Kranju </vt:lpstr>
      <vt:lpstr>Poglej si naslednji filmček.</vt:lpstr>
      <vt:lpstr>Na kratko predstavi Prešernovo življenje v Kranju! https://www.gorenjski-muzej.si/wp-content/uploads/2020/03/ph-www-2.pdf dogodki/stalne-razstave/dr-france-preseren-zivljenje-in-delo/ </vt:lpstr>
      <vt:lpstr>PowerPointova predstavitev</vt:lpstr>
      <vt:lpstr>Primerjaj Prešernove spomenike v Vrbi, Kranju, Ljubljani!</vt:lpstr>
      <vt:lpstr>Vrba https://visitzirovnica.si/ostale-znamenitosti/ </vt:lpstr>
      <vt:lpstr>https://siol.net/trendi/svet-znanih/presernov-spomenik-101721</vt:lpstr>
      <vt:lpstr>Oglej si posnetek o nastajanju Prešernovega kipa v Kranju!</vt:lpstr>
      <vt:lpstr>Kdo je kdo v Prešernovem življenju?</vt:lpstr>
      <vt:lpstr>Kviz o F. Prešernu</vt:lpstr>
      <vt:lpstr> Pred novimi nalogami pa se malo odpočij: slušalke na glavo in se predaj Trkajevi pesmi o pesniku ljubezni.  </vt:lpstr>
      <vt:lpstr>Nove naloge: Izdelaj časovni trak, na katerem boš zabeležil pomembne dogodke v Prešernovem življenju.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E-kulturni dan za učence in učenke  8. razredov Po Prešernovih stopinjah</dc:title>
  <dc:creator>Viljem Marjan Hribar Hribar</dc:creator>
  <cp:lastModifiedBy>Tina Eremić</cp:lastModifiedBy>
  <cp:revision>11</cp:revision>
  <dcterms:created xsi:type="dcterms:W3CDTF">2020-03-30T10:07:51Z</dcterms:created>
  <dcterms:modified xsi:type="dcterms:W3CDTF">2020-04-01T17:46:13Z</dcterms:modified>
</cp:coreProperties>
</file>