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56AA49-35F9-427A-A916-6A8B34659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670F5FE-5FAE-40B7-96EE-18F47672E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D3F92B9-85ED-4DDE-AC65-70CD475C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868D752-038A-4C4B-8A55-9DB7BF39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B11EE48-C10D-417F-A4DC-F6FF5F7F8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008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B99256-5E38-4F6A-B1A1-E20E06F04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C10A38CF-29B6-43C9-B775-76AC27EC9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D389D59-F2BA-4FD4-9A64-3000B00FC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9AD566E-F69F-4099-B081-82F4A991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EF52819-6735-44BD-B32A-083C195C8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11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A39224A9-9348-4AF3-920E-12973782B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773C366-93E9-4F28-BC34-7D70AAFB0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C7437F4-C46B-4941-B266-78A0B8AAB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9A32B98-22D3-4710-9B60-EB624617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D2E2456-6901-404A-B54C-894DBB1F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028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C92778-36F3-42BB-A785-147A7106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81F6B87-D873-4E3C-9130-191A5BEDF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C4041F4-AB31-4CE7-A883-EF5BFEDB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574839F-725E-4FC5-B356-88565116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C35C6C5-2E01-4E63-ADFF-898497A9C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188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F17080-4907-4741-B9E9-A922700D8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F20F005-4481-4DCF-B037-9E0CFC744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CBB6EDD-2387-4F26-A4FC-8B855AE37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B318849-986C-4F61-B59D-ED9B7826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FF190AC-0E1F-41BF-BC38-6E22D689C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778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1AAE76-C96F-4838-B618-E0F8D75E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50F37AE-D3CD-4EC3-A788-92ABCB482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AE033C0-1748-49EB-8FB5-E61FA4DD9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A0A50EA-7BEC-48C1-BF4A-D180D5AA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8AA21DF-B9DF-40F9-9750-034CB22A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80053DF-5B18-4DCF-8FF3-4D0C2DC9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115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571812-8640-4542-A80B-44D146DD3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6238E76-7B29-44A9-9391-30DB2C3CA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5FBDD3E-EFFC-4F4D-9131-746AC3DCF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A0A3AD80-331F-4B70-8718-0A46288FC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30B48B7B-2CE4-4E75-BD59-319F4C7B0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1FE0ED91-2C08-46D9-927E-555E8CE94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628C0DBD-EBCD-4A1C-A5C3-B2332BD2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63C1AE82-6A1E-42C1-9DC0-FB0384F1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78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40F449-5BE6-446B-A3BB-4B62627D1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984122F-5048-4669-8C09-CB1BB975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57CDCD0D-B9C2-4EED-B177-269193DB6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2E28E961-937C-4535-AA7C-CA8A38FF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275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D7975554-440D-487A-80EC-9D6C8620C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B659C99-FF94-4AB8-ACFA-77068AB71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A2EC03E-A9E4-4CFD-A6CE-38A4CE471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138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CFB1B3-6CB8-4BF5-85A2-037460EF2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0F0DBAE-B63F-45F6-AFFE-A04CAB2BA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128EA63-0A5C-4E25-8D22-0902B33AB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7D58375-E349-4FAF-8325-D09C59F9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C076F86-758C-45B6-80CD-85BDF310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3FD3178-2164-405A-B5FB-C12ADA690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816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C61D81-535F-4CB9-8823-DE65C0E73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90E284AF-EFE9-49BF-BBAB-96C089443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FDF7489-FFD9-42FA-981A-B2CD8651B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3C2FB58-6EC1-4970-9250-FAF974AD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C58D7E0-7DA5-4EDF-8FE2-048E1EDB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FD26DFA-97CB-454A-86F0-0EFFA9C6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766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DEB66910-81AB-4F39-B273-085707D9C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30C25B6-0DF3-488F-8417-8D10F1F79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8627BF1-284A-4CF4-81D3-6C02B56AA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4461-F81A-4DBB-AC92-C1448C4A4345}" type="datetimeFigureOut">
              <a:rPr lang="sl-SI" smtClean="0"/>
              <a:t>20.4.2020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D0539A2-ED62-4E84-9585-B218EB71F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848CA64-DB89-4659-80DD-EC1F4FD02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19340-90FF-48F6-8EAE-5866A64C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380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an.si/192/janez-keber-frazeoloski-slovar-slovenskega-jezika/4217279/princ?View=1&amp;Query=princ#Frazem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sv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igledal.org/geslo/Svetlana_Makarovi%C4%8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B41678D1-9AB0-4A18-A4D4-CBDEA4AADEFD}"/>
              </a:ext>
            </a:extLst>
          </p:cNvPr>
          <p:cNvSpPr txBox="1"/>
          <p:nvPr/>
        </p:nvSpPr>
        <p:spPr>
          <a:xfrm>
            <a:off x="0" y="1042416"/>
            <a:ext cx="12192000" cy="49469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B7A4A3FF-D150-42F5-B066-EB24F28B5653}"/>
              </a:ext>
            </a:extLst>
          </p:cNvPr>
          <p:cNvSpPr txBox="1"/>
          <p:nvPr/>
        </p:nvSpPr>
        <p:spPr>
          <a:xfrm>
            <a:off x="0" y="1572768"/>
            <a:ext cx="12192000" cy="3877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6. TEDEN </a:t>
            </a:r>
            <a:br>
              <a:rPr lang="sl-SI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sl-SI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SLOVENŠČINA – 9. RAZRED </a:t>
            </a:r>
            <a:br>
              <a:rPr lang="sl-SI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(četrtek, 23. 4. 2020)</a:t>
            </a:r>
            <a:b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ura</a:t>
            </a:r>
          </a:p>
          <a:p>
            <a:pPr algn="ctr"/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sl-SI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sl-SI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KRATEK PREGLED DELA </a:t>
            </a:r>
          </a:p>
          <a:p>
            <a:pPr algn="ctr"/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Svetlana Makarovič, Romanca o žabah</a:t>
            </a:r>
          </a:p>
          <a:p>
            <a:pPr algn="ctr"/>
            <a: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Svetlana Makarovič, življenje in delo </a:t>
            </a:r>
          </a:p>
          <a:p>
            <a:pPr algn="ctr"/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Grafika 2" descr="Žaba">
            <a:extLst>
              <a:ext uri="{FF2B5EF4-FFF2-40B4-BE49-F238E27FC236}">
                <a16:creationId xmlns:a16="http://schemas.microsoft.com/office/drawing/2014/main" id="{B86EB97A-8B1E-4FDE-8C2D-2E13824D8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78424" y="3094184"/>
            <a:ext cx="835152" cy="83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6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59BEBE30-CC3F-4783-AA96-DD8201AB2243}"/>
              </a:ext>
            </a:extLst>
          </p:cNvPr>
          <p:cNvSpPr txBox="1"/>
          <p:nvPr/>
        </p:nvSpPr>
        <p:spPr>
          <a:xfrm>
            <a:off x="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BEF9AA8C-18DA-4216-B0E4-1106DC7D959E}"/>
              </a:ext>
            </a:extLst>
          </p:cNvPr>
          <p:cNvSpPr txBox="1"/>
          <p:nvPr/>
        </p:nvSpPr>
        <p:spPr>
          <a:xfrm>
            <a:off x="1182624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50AD13A2-8E1E-40B0-B506-363AF0F4EC7D}"/>
              </a:ext>
            </a:extLst>
          </p:cNvPr>
          <p:cNvSpPr txBox="1"/>
          <p:nvPr/>
        </p:nvSpPr>
        <p:spPr>
          <a:xfrm>
            <a:off x="1490472" y="548640"/>
            <a:ext cx="96652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 LAŽJI ZAČETEK … </a:t>
            </a:r>
          </a:p>
          <a:p>
            <a:pPr algn="ctr"/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Spomnite se pravljic, ki ste jih radi poslušali, ko ste bili še majhni. </a:t>
            </a:r>
          </a:p>
          <a:p>
            <a:pPr algn="ctr"/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Gotovo se še dobro spomnite Andersenovih pravljic in pravljic, ki sta jih po ljudskem pripovedovanju zapisovala brata Jakob in Wilhelm Grimm. Vsi so v svojih delih za najmlajše predstavljali zlobne čarovnice, krute mačehe, uboge pastorke, čudovite princeske in prelepe prince. </a:t>
            </a:r>
          </a:p>
          <a:p>
            <a:pPr algn="ctr"/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Razmisli, kaj pomenita zapisani stalni besedni zvezi.</a:t>
            </a:r>
          </a:p>
          <a:p>
            <a:pPr algn="ctr"/>
            <a:endParaRPr lang="sl-SI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sl-SI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ČAKATI PRINCA NA BELEM KONJU </a:t>
            </a:r>
          </a:p>
          <a:p>
            <a:pPr algn="ctr"/>
            <a:endParaRPr lang="sl-SI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Če ti razlaga dela težave, si pomagaj z razlago v frazeološkem slovarju. </a:t>
            </a:r>
          </a:p>
          <a:p>
            <a:pPr algn="ctr"/>
            <a:endParaRPr lang="sl-SI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sl-SI" sz="1600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https://fran.si/192/janez-keber-frazeoloski-slovar-slovenskega-jezika/4217279/princ?View=1&amp;Query=princ#Frazem1</a:t>
            </a:r>
            <a:endParaRPr lang="sl-SI" sz="1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algn="ctr"/>
            <a:endParaRPr lang="sl-SI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sl-SI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ISKATI PRINCESKO IZ PRAVLJICE  </a:t>
            </a:r>
          </a:p>
          <a:p>
            <a:pPr algn="ctr"/>
            <a:endParaRPr lang="sl-SI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Kakšne lastnosti imata osebi, ki sta podobni princu in princeski? 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Ali po vašem mnenju živita le v pravljici ali ju je mogoče srečati v današnjem svetu?</a:t>
            </a:r>
            <a:b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endParaRPr lang="sl-SI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sl-SI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sl-SI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88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F7109813-62AB-4D0F-B50F-88291C952744}"/>
              </a:ext>
            </a:extLst>
          </p:cNvPr>
          <p:cNvSpPr/>
          <p:nvPr/>
        </p:nvSpPr>
        <p:spPr>
          <a:xfrm>
            <a:off x="932688" y="2414677"/>
            <a:ext cx="10076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današnji uri boš spoznal/-a, ali princ in princeska živita tudi v sodobnem času. </a:t>
            </a:r>
            <a:b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Prebral/-a boš pesem z naslovom </a:t>
            </a:r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Romanca o žabah</a:t>
            </a:r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ki jo je napisala Svetlana Makarovič. </a:t>
            </a:r>
          </a:p>
          <a:p>
            <a:pPr algn="ctr"/>
            <a:b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pesmi se pojavljajo predelani motivi iz pravljice bratov Grimm z naslovom </a:t>
            </a:r>
            <a:r>
              <a:rPr lang="sl-SI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Žabji kralj</a:t>
            </a:r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ctr"/>
            <a:endParaRPr lang="sl-SI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Pesmi v berilu ni, zapisana je na naslednji prosojnici.</a:t>
            </a:r>
          </a:p>
          <a:p>
            <a:pPr algn="ctr"/>
            <a:endParaRPr lang="sl-SI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sl-SI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65D4ED86-5CEA-4739-986D-44A3266D1C3B}"/>
              </a:ext>
            </a:extLst>
          </p:cNvPr>
          <p:cNvSpPr txBox="1"/>
          <p:nvPr/>
        </p:nvSpPr>
        <p:spPr>
          <a:xfrm>
            <a:off x="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F29353A7-8BD4-4584-8A4B-7EE3AF093DF3}"/>
              </a:ext>
            </a:extLst>
          </p:cNvPr>
          <p:cNvSpPr txBox="1"/>
          <p:nvPr/>
        </p:nvSpPr>
        <p:spPr>
          <a:xfrm>
            <a:off x="1182624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pic>
        <p:nvPicPr>
          <p:cNvPr id="8" name="Grafika 7" descr="Deliti">
            <a:extLst>
              <a:ext uri="{FF2B5EF4-FFF2-40B4-BE49-F238E27FC236}">
                <a16:creationId xmlns:a16="http://schemas.microsoft.com/office/drawing/2014/main" id="{7D43D419-3306-4EAD-8D69-D1C636076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3832" y="45332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5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AA959EBC-E7FD-442E-BE0B-A69EBEDC0B30}"/>
              </a:ext>
            </a:extLst>
          </p:cNvPr>
          <p:cNvSpPr txBox="1"/>
          <p:nvPr/>
        </p:nvSpPr>
        <p:spPr>
          <a:xfrm>
            <a:off x="309372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BC35CD37-647D-4002-AA32-A77B8BB35781}"/>
              </a:ext>
            </a:extLst>
          </p:cNvPr>
          <p:cNvSpPr txBox="1"/>
          <p:nvPr/>
        </p:nvSpPr>
        <p:spPr>
          <a:xfrm>
            <a:off x="894588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85569652-A5F2-4B82-8218-BAE3DDB28192}"/>
              </a:ext>
            </a:extLst>
          </p:cNvPr>
          <p:cNvSpPr txBox="1"/>
          <p:nvPr/>
        </p:nvSpPr>
        <p:spPr>
          <a:xfrm>
            <a:off x="4482084" y="487025"/>
            <a:ext cx="414223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Svetlana Makarovič</a:t>
            </a:r>
          </a:p>
          <a:p>
            <a:r>
              <a:rPr lang="sl-SI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ROMANCA O ŽABAH</a:t>
            </a:r>
          </a:p>
          <a:p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Pred davnimi leti in daleč odtod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živela princeska je mlada, 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vsak dan se vsaj enkrat spustila je v jok,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ker princa imela bi rada,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nekoč je vsa žalostna zrla v vodnjak, 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kar žaba iz vode poskoči, 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princeska pomisli – to princ je zaklet!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 brž se pogumno odloči</a:t>
            </a:r>
          </a:p>
          <a:p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 žabo poljubi iz vsega srca,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četudi žival je nečista, 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 čaka, da princ bo poskočil iz nje, 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žaba – še zmeraj je ista!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 vendar deklič ne odneha za nič, 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obišče še druge vodnjake</a:t>
            </a:r>
          </a:p>
          <a:p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dan za dnem v mislih na princa iz sanj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poljubljala žabje je spake, 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žaba je žaba in princev ni več, </a:t>
            </a:r>
          </a:p>
          <a:p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princeske pa tudi iz mode,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dekletom, ki iščejo princa iz sanj, </a:t>
            </a:r>
            <a:b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 pravimo prismode. </a:t>
            </a:r>
          </a:p>
          <a:p>
            <a:endParaRPr lang="sl-SI" sz="1600" dirty="0">
              <a:latin typeface="+mj-lt"/>
            </a:endParaRPr>
          </a:p>
          <a:p>
            <a:endParaRPr lang="sl-SI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AC4DA55B-9F1E-4EE8-9A4D-BF0ABC67B471}"/>
              </a:ext>
            </a:extLst>
          </p:cNvPr>
          <p:cNvSpPr txBox="1"/>
          <p:nvPr/>
        </p:nvSpPr>
        <p:spPr>
          <a:xfrm>
            <a:off x="0" y="0"/>
            <a:ext cx="309372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F361341D-BB81-4C25-B615-C78F25E0FF93}"/>
              </a:ext>
            </a:extLst>
          </p:cNvPr>
          <p:cNvSpPr txBox="1"/>
          <p:nvPr/>
        </p:nvSpPr>
        <p:spPr>
          <a:xfrm>
            <a:off x="9311640" y="0"/>
            <a:ext cx="309372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pic>
        <p:nvPicPr>
          <p:cNvPr id="8" name="Picture 2" descr="Sticker Prince grenouille cherche sa princesse – Stickers STICKERS ...">
            <a:extLst>
              <a:ext uri="{FF2B5EF4-FFF2-40B4-BE49-F238E27FC236}">
                <a16:creationId xmlns:a16="http://schemas.microsoft.com/office/drawing/2014/main" id="{B0F1CDCB-6DC1-4A03-BD63-A53E5086C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196" y="5212080"/>
            <a:ext cx="1490472" cy="149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6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>
            <a:extLst>
              <a:ext uri="{FF2B5EF4-FFF2-40B4-BE49-F238E27FC236}">
                <a16:creationId xmlns:a16="http://schemas.microsoft.com/office/drawing/2014/main" id="{952872E4-0C65-4761-BDA5-EB1CB9271D3D}"/>
              </a:ext>
            </a:extLst>
          </p:cNvPr>
          <p:cNvSpPr txBox="1"/>
          <p:nvPr/>
        </p:nvSpPr>
        <p:spPr>
          <a:xfrm>
            <a:off x="2705100" y="1743958"/>
            <a:ext cx="703173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KAKŠNA SE TI JE ZDELA PESEM?</a:t>
            </a:r>
          </a:p>
          <a:p>
            <a:pPr algn="ctr"/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Izberi eno izmed besed in ustno utemelji svojo izbiro.</a:t>
            </a:r>
          </a:p>
        </p:txBody>
      </p:sp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440AE0D7-8F60-4850-B070-A308DC1EEAA4}"/>
              </a:ext>
            </a:extLst>
          </p:cNvPr>
          <p:cNvSpPr txBox="1"/>
          <p:nvPr/>
        </p:nvSpPr>
        <p:spPr>
          <a:xfrm>
            <a:off x="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C3FA4CE1-A204-458A-BB5E-C314BA8347B7}"/>
              </a:ext>
            </a:extLst>
          </p:cNvPr>
          <p:cNvSpPr txBox="1"/>
          <p:nvPr/>
        </p:nvSpPr>
        <p:spPr>
          <a:xfrm>
            <a:off x="1182624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pic>
        <p:nvPicPr>
          <p:cNvPr id="1034" name="Picture 10" descr="Cartoon Grass Free Download Clip Art - WebComicms.Net">
            <a:extLst>
              <a:ext uri="{FF2B5EF4-FFF2-40B4-BE49-F238E27FC236}">
                <a16:creationId xmlns:a16="http://schemas.microsoft.com/office/drawing/2014/main" id="{6F7DF541-F748-4D5F-BC9C-5DB9F1C29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64" y="3218881"/>
            <a:ext cx="11472672" cy="363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Free Frog Animation, Download Free Clip Art, Free Clip Art on ...">
            <a:extLst>
              <a:ext uri="{FF2B5EF4-FFF2-40B4-BE49-F238E27FC236}">
                <a16:creationId xmlns:a16="http://schemas.microsoft.com/office/drawing/2014/main" id="{C18A50DB-539E-4AFE-BD9D-60C8A98C35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9813963" y="5409304"/>
            <a:ext cx="2012277" cy="146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PoljeZBesedilom 23">
            <a:extLst>
              <a:ext uri="{FF2B5EF4-FFF2-40B4-BE49-F238E27FC236}">
                <a16:creationId xmlns:a16="http://schemas.microsoft.com/office/drawing/2014/main" id="{2A30458C-2F53-4871-8DD9-BB4C59C23BBB}"/>
              </a:ext>
            </a:extLst>
          </p:cNvPr>
          <p:cNvSpPr txBox="1"/>
          <p:nvPr/>
        </p:nvSpPr>
        <p:spPr>
          <a:xfrm>
            <a:off x="2316810" y="5463466"/>
            <a:ext cx="1577340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ŠALJIVA </a:t>
            </a:r>
            <a:r>
              <a:rPr lang="sl-SI" dirty="0"/>
              <a:t> </a:t>
            </a:r>
          </a:p>
        </p:txBody>
      </p:sp>
      <p:sp>
        <p:nvSpPr>
          <p:cNvPr id="26" name="PoljeZBesedilom 25">
            <a:extLst>
              <a:ext uri="{FF2B5EF4-FFF2-40B4-BE49-F238E27FC236}">
                <a16:creationId xmlns:a16="http://schemas.microsoft.com/office/drawing/2014/main" id="{17066D15-80DE-4491-8AA4-BAF7F541E35A}"/>
              </a:ext>
            </a:extLst>
          </p:cNvPr>
          <p:cNvSpPr txBox="1"/>
          <p:nvPr/>
        </p:nvSpPr>
        <p:spPr>
          <a:xfrm>
            <a:off x="649214" y="5463466"/>
            <a:ext cx="1584960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NEVSAKDANJA  </a:t>
            </a:r>
            <a:r>
              <a:rPr lang="sl-SI" dirty="0"/>
              <a:t> </a:t>
            </a:r>
          </a:p>
        </p:txBody>
      </p: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D8E89ECE-C644-47C0-83BA-B15C0C828BD6}"/>
              </a:ext>
            </a:extLst>
          </p:cNvPr>
          <p:cNvSpPr txBox="1"/>
          <p:nvPr/>
        </p:nvSpPr>
        <p:spPr>
          <a:xfrm>
            <a:off x="3976703" y="5463466"/>
            <a:ext cx="1584960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RESNIČNA    </a:t>
            </a:r>
            <a:r>
              <a:rPr lang="sl-SI" dirty="0"/>
              <a:t> </a:t>
            </a:r>
          </a:p>
        </p:txBody>
      </p:sp>
      <p:sp>
        <p:nvSpPr>
          <p:cNvPr id="28" name="PoljeZBesedilom 27">
            <a:extLst>
              <a:ext uri="{FF2B5EF4-FFF2-40B4-BE49-F238E27FC236}">
                <a16:creationId xmlns:a16="http://schemas.microsoft.com/office/drawing/2014/main" id="{F0719A4B-2464-4DBF-A391-D46802775BCD}"/>
              </a:ext>
            </a:extLst>
          </p:cNvPr>
          <p:cNvSpPr txBox="1"/>
          <p:nvPr/>
        </p:nvSpPr>
        <p:spPr>
          <a:xfrm>
            <a:off x="5640406" y="5455758"/>
            <a:ext cx="1584960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NEZANIMIVA   </a:t>
            </a:r>
            <a:r>
              <a:rPr lang="sl-SI" dirty="0"/>
              <a:t> </a:t>
            </a:r>
          </a:p>
        </p:txBody>
      </p: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7E6B91C6-530A-4DB1-B631-47965D7C249E}"/>
              </a:ext>
            </a:extLst>
          </p:cNvPr>
          <p:cNvSpPr txBox="1"/>
          <p:nvPr/>
        </p:nvSpPr>
        <p:spPr>
          <a:xfrm>
            <a:off x="7304192" y="5455758"/>
            <a:ext cx="1584960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DOMISELNA   </a:t>
            </a:r>
            <a:r>
              <a:rPr lang="sl-SI" dirty="0"/>
              <a:t> </a:t>
            </a:r>
          </a:p>
        </p:txBody>
      </p:sp>
      <p:sp>
        <p:nvSpPr>
          <p:cNvPr id="30" name="PoljeZBesedilom 29">
            <a:extLst>
              <a:ext uri="{FF2B5EF4-FFF2-40B4-BE49-F238E27FC236}">
                <a16:creationId xmlns:a16="http://schemas.microsoft.com/office/drawing/2014/main" id="{985B2EF1-E068-457E-92EF-0D15983D3D53}"/>
              </a:ext>
            </a:extLst>
          </p:cNvPr>
          <p:cNvSpPr txBox="1"/>
          <p:nvPr/>
        </p:nvSpPr>
        <p:spPr>
          <a:xfrm>
            <a:off x="8986395" y="5455758"/>
            <a:ext cx="1584960" cy="369332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NENAVADNA   </a:t>
            </a:r>
            <a:r>
              <a:rPr lang="sl-S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628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D3940C13-7509-41A1-8644-65134844D0A0}"/>
              </a:ext>
            </a:extLst>
          </p:cNvPr>
          <p:cNvSpPr txBox="1"/>
          <p:nvPr/>
        </p:nvSpPr>
        <p:spPr>
          <a:xfrm>
            <a:off x="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73B7180A-095A-44F0-8E43-DCB18BBF47F2}"/>
              </a:ext>
            </a:extLst>
          </p:cNvPr>
          <p:cNvSpPr txBox="1"/>
          <p:nvPr/>
        </p:nvSpPr>
        <p:spPr>
          <a:xfrm>
            <a:off x="1182624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E3DA660D-92B8-4352-85E4-B731D4BEE306}"/>
              </a:ext>
            </a:extLst>
          </p:cNvPr>
          <p:cNvSpPr/>
          <p:nvPr/>
        </p:nvSpPr>
        <p:spPr>
          <a:xfrm>
            <a:off x="2596896" y="512013"/>
            <a:ext cx="72694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l-S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sl-SI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 ponovnem branju pesmi </a:t>
            </a:r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Romanca o žabah </a:t>
            </a:r>
            <a: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reši naloge na učnem listu. </a:t>
            </a:r>
            <a:b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Odgovore lahko zapišeš v zvezek. </a:t>
            </a:r>
          </a:p>
          <a:p>
            <a:pPr algn="ctr"/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b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sl-SI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sl-SI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Posreduj jih svoji učiteljici slovenščine. </a:t>
            </a:r>
          </a:p>
          <a:p>
            <a:pPr algn="ctr"/>
            <a:endParaRPr lang="sl-S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sl-SI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Grafika 4" descr="Papir">
            <a:extLst>
              <a:ext uri="{FF2B5EF4-FFF2-40B4-BE49-F238E27FC236}">
                <a16:creationId xmlns:a16="http://schemas.microsoft.com/office/drawing/2014/main" id="{23A11F6D-6113-4588-914A-477E95ECC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98587" y="2210312"/>
            <a:ext cx="883215" cy="883215"/>
          </a:xfrm>
          <a:prstGeom prst="rect">
            <a:avLst/>
          </a:prstGeom>
        </p:spPr>
      </p:pic>
      <p:pic>
        <p:nvPicPr>
          <p:cNvPr id="6" name="Grafika 5" descr="E-pošta">
            <a:extLst>
              <a:ext uri="{FF2B5EF4-FFF2-40B4-BE49-F238E27FC236}">
                <a16:creationId xmlns:a16="http://schemas.microsoft.com/office/drawing/2014/main" id="{CCB4D8A5-A444-4D94-B3A3-D51993E5E8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93897" y="3602386"/>
            <a:ext cx="877356" cy="877356"/>
          </a:xfrm>
          <a:prstGeom prst="rect">
            <a:avLst/>
          </a:prstGeom>
        </p:spPr>
      </p:pic>
      <p:pic>
        <p:nvPicPr>
          <p:cNvPr id="8" name="Picture 10" descr="Cartoon Grass Free Download Clip Art - WebComicms.Net">
            <a:extLst>
              <a:ext uri="{FF2B5EF4-FFF2-40B4-BE49-F238E27FC236}">
                <a16:creationId xmlns:a16="http://schemas.microsoft.com/office/drawing/2014/main" id="{0EDF286A-C628-4D19-A571-90E8B8B6F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64" y="5063318"/>
            <a:ext cx="11472672" cy="179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ticker Prince grenouille cherche sa princesse – Stickers STICKERS ...">
            <a:extLst>
              <a:ext uri="{FF2B5EF4-FFF2-40B4-BE49-F238E27FC236}">
                <a16:creationId xmlns:a16="http://schemas.microsoft.com/office/drawing/2014/main" id="{135EF445-AD05-4161-A81A-9BEE01B0A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911" y="5304166"/>
            <a:ext cx="1238568" cy="123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a 14" descr="Svinčnik">
            <a:extLst>
              <a:ext uri="{FF2B5EF4-FFF2-40B4-BE49-F238E27FC236}">
                <a16:creationId xmlns:a16="http://schemas.microsoft.com/office/drawing/2014/main" id="{F483ADFC-2E7A-47C4-BB8E-BDBE62DE4F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96000" y="2263960"/>
            <a:ext cx="658133" cy="65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5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629803FE-020A-41B6-B3EB-1802BDE0171D}"/>
              </a:ext>
            </a:extLst>
          </p:cNvPr>
          <p:cNvSpPr txBox="1"/>
          <p:nvPr/>
        </p:nvSpPr>
        <p:spPr>
          <a:xfrm>
            <a:off x="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84703A3C-8389-40EB-8C29-D05284EC6E66}"/>
              </a:ext>
            </a:extLst>
          </p:cNvPr>
          <p:cNvSpPr txBox="1"/>
          <p:nvPr/>
        </p:nvSpPr>
        <p:spPr>
          <a:xfrm>
            <a:off x="1182624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D62FDA21-22D4-455D-86F1-1510313BC805}"/>
              </a:ext>
            </a:extLst>
          </p:cNvPr>
          <p:cNvSpPr txBox="1"/>
          <p:nvPr/>
        </p:nvSpPr>
        <p:spPr>
          <a:xfrm>
            <a:off x="1324522" y="251747"/>
            <a:ext cx="91725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Svetlana Makarovič je mladim naslovnikom v svojih delih pogosto odkrila temnejšo plat življenja – tisto, ki jo starši prikrijejo otrokom zaradi strahu, kako bodo sprejeli takšno podobo sveta.</a:t>
            </a:r>
          </a:p>
          <a:p>
            <a:pPr algn="ctr"/>
            <a:endParaRPr lang="sl-SI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sl-SI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Na naslednji prosojnici so zapisani podatki iz življenja Svetlane Makarovič. V ustreznem zaporedju jih prepiši v zvezek. </a:t>
            </a:r>
          </a:p>
          <a:p>
            <a:pPr algn="ctr"/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Na tem mestu pa si preberi nekaj zanimivosti iz njenega življenja in dela. </a:t>
            </a:r>
          </a:p>
          <a:p>
            <a:pPr algn="ctr"/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sl-SI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sl-SI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endParaRPr lang="sl-SI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endParaRPr lang="sl-SI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sl-SI" dirty="0">
                <a:latin typeface="+mj-lt"/>
              </a:rPr>
              <a:t> </a:t>
            </a:r>
          </a:p>
          <a:p>
            <a:pPr algn="ctr"/>
            <a:endParaRPr lang="sl-SI" dirty="0">
              <a:latin typeface="+mj-lt"/>
            </a:endParaRPr>
          </a:p>
          <a:p>
            <a:pPr algn="ctr"/>
            <a:endParaRPr lang="sl-SI" dirty="0">
              <a:latin typeface="+mj-lt"/>
            </a:endParaRP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B283DF69-25B8-4834-AEB6-4FD78401E0B2}"/>
              </a:ext>
            </a:extLst>
          </p:cNvPr>
          <p:cNvSpPr txBox="1"/>
          <p:nvPr/>
        </p:nvSpPr>
        <p:spPr>
          <a:xfrm>
            <a:off x="2556510" y="2816366"/>
            <a:ext cx="672998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letu 2019 je praznovala 80 let. 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A34F2AB3-1CA4-4DEF-A21E-6B55EEC0DA2A}"/>
              </a:ext>
            </a:extLst>
          </p:cNvPr>
          <p:cNvSpPr txBox="1"/>
          <p:nvPr/>
        </p:nvSpPr>
        <p:spPr>
          <a:xfrm>
            <a:off x="2556510" y="3261537"/>
            <a:ext cx="672998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Rada ima romsko glasbo. 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28BB73F4-D2AB-4015-9347-86235602A9AB}"/>
              </a:ext>
            </a:extLst>
          </p:cNvPr>
          <p:cNvSpPr txBox="1"/>
          <p:nvPr/>
        </p:nvSpPr>
        <p:spPr>
          <a:xfrm>
            <a:off x="2556510" y="3753087"/>
            <a:ext cx="67299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Svoj rojstni dan praznuje na novega leta dan (1. 1.).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D8885BF8-284D-4E87-ADCA-940B61476530}"/>
              </a:ext>
            </a:extLst>
          </p:cNvPr>
          <p:cNvSpPr txBox="1"/>
          <p:nvPr/>
        </p:nvSpPr>
        <p:spPr>
          <a:xfrm>
            <a:off x="2556510" y="4244637"/>
            <a:ext cx="67299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 zavzeta borka za pravice živali – predvsem mačk. </a:t>
            </a: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95BAD265-0236-478E-8992-04ADA40786A4}"/>
              </a:ext>
            </a:extLst>
          </p:cNvPr>
          <p:cNvSpPr txBox="1"/>
          <p:nvPr/>
        </p:nvSpPr>
        <p:spPr>
          <a:xfrm>
            <a:off x="2556510" y="4709749"/>
            <a:ext cx="672998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Pesniku in dramatiku Gregorju Strniši je pomagala pri pisanju besedil popevk, nastopala je tudi v njegovih prvih uprizorjenih poetičnih dramah.</a:t>
            </a:r>
          </a:p>
        </p:txBody>
      </p:sp>
      <p:pic>
        <p:nvPicPr>
          <p:cNvPr id="10" name="Grafika 9" descr="Oko">
            <a:extLst>
              <a:ext uri="{FF2B5EF4-FFF2-40B4-BE49-F238E27FC236}">
                <a16:creationId xmlns:a16="http://schemas.microsoft.com/office/drawing/2014/main" id="{C82E85A8-F733-40B5-9070-2122A0E38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5084" y="2227795"/>
            <a:ext cx="592836" cy="632484"/>
          </a:xfrm>
          <a:prstGeom prst="rect">
            <a:avLst/>
          </a:prstGeom>
        </p:spPr>
      </p:pic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9ADDC858-2A57-46E1-8A06-68819D0FF801}"/>
              </a:ext>
            </a:extLst>
          </p:cNvPr>
          <p:cNvSpPr txBox="1"/>
          <p:nvPr/>
        </p:nvSpPr>
        <p:spPr>
          <a:xfrm>
            <a:off x="2556510" y="5728859"/>
            <a:ext cx="672998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Napisala je več kot 300 del. </a:t>
            </a:r>
          </a:p>
        </p:txBody>
      </p:sp>
      <p:pic>
        <p:nvPicPr>
          <p:cNvPr id="1026" name="Picture 2" descr="snowburnt on Scratch">
            <a:extLst>
              <a:ext uri="{FF2B5EF4-FFF2-40B4-BE49-F238E27FC236}">
                <a16:creationId xmlns:a16="http://schemas.microsoft.com/office/drawing/2014/main" id="{4D249210-3A00-43C6-A718-31CD1ECD99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97" y="5728859"/>
            <a:ext cx="1287613" cy="120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946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F395C0FB-D623-48A6-AFB0-3E3FFD868CEA}"/>
              </a:ext>
            </a:extLst>
          </p:cNvPr>
          <p:cNvSpPr txBox="1"/>
          <p:nvPr/>
        </p:nvSpPr>
        <p:spPr>
          <a:xfrm>
            <a:off x="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1A9BC780-5B6A-4208-8265-B5F7D34C4B46}"/>
              </a:ext>
            </a:extLst>
          </p:cNvPr>
          <p:cNvSpPr txBox="1"/>
          <p:nvPr/>
        </p:nvSpPr>
        <p:spPr>
          <a:xfrm>
            <a:off x="1182624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2D99A6AE-28DB-49EB-99AD-AA87106A65A9}"/>
              </a:ext>
            </a:extLst>
          </p:cNvPr>
          <p:cNvSpPr txBox="1"/>
          <p:nvPr/>
        </p:nvSpPr>
        <p:spPr>
          <a:xfrm>
            <a:off x="3200400" y="524126"/>
            <a:ext cx="6227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SVETLANA MAKAROVIČ </a:t>
            </a:r>
          </a:p>
          <a:p>
            <a:pPr algn="ctr"/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ŽIVLJENJE IN DELO 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4C7E7AFC-079C-46EC-BB16-FCAE7D3B69A1}"/>
              </a:ext>
            </a:extLst>
          </p:cNvPr>
          <p:cNvSpPr txBox="1"/>
          <p:nvPr/>
        </p:nvSpPr>
        <p:spPr>
          <a:xfrm>
            <a:off x="576072" y="292161"/>
            <a:ext cx="2624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ZAPIS V ZVEZEK</a:t>
            </a:r>
          </a:p>
        </p:txBody>
      </p:sp>
      <p:pic>
        <p:nvPicPr>
          <p:cNvPr id="8" name="Grafika 7" descr="Svinčnik">
            <a:extLst>
              <a:ext uri="{FF2B5EF4-FFF2-40B4-BE49-F238E27FC236}">
                <a16:creationId xmlns:a16="http://schemas.microsoft.com/office/drawing/2014/main" id="{E33D9CB5-ED4D-4859-B520-E0507DD9B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1416" y="728523"/>
            <a:ext cx="374904" cy="374904"/>
          </a:xfrm>
          <a:prstGeom prst="rect">
            <a:avLst/>
          </a:prstGeom>
        </p:spPr>
      </p:pic>
      <p:sp>
        <p:nvSpPr>
          <p:cNvPr id="9" name="PoljeZBesedilom 8">
            <a:extLst>
              <a:ext uri="{FF2B5EF4-FFF2-40B4-BE49-F238E27FC236}">
                <a16:creationId xmlns:a16="http://schemas.microsoft.com/office/drawing/2014/main" id="{036BEA33-5B58-41FF-AA24-BA3DF0F6583A}"/>
              </a:ext>
            </a:extLst>
          </p:cNvPr>
          <p:cNvSpPr txBox="1"/>
          <p:nvPr/>
        </p:nvSpPr>
        <p:spPr>
          <a:xfrm>
            <a:off x="1472184" y="1396403"/>
            <a:ext cx="935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Podatke iz življenja Svetlane Makarovič razporedi v ustrezno zaporedje in jih prepiši v zvezek.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4BDA76A4-7E1E-4C18-B437-52348A213F2C}"/>
              </a:ext>
            </a:extLst>
          </p:cNvPr>
          <p:cNvSpPr txBox="1"/>
          <p:nvPr/>
        </p:nvSpPr>
        <p:spPr>
          <a:xfrm>
            <a:off x="512064" y="2484206"/>
            <a:ext cx="524484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Igralka, pevka, pisateljica, pesnica</a:t>
            </a:r>
            <a:r>
              <a:rPr lang="sl-SI">
                <a:solidFill>
                  <a:schemeClr val="tx1">
                    <a:lumMod val="65000"/>
                    <a:lumOff val="35000"/>
                  </a:schemeClr>
                </a:solidFill>
              </a:rPr>
              <a:t>, ilustratorka</a:t>
            </a:r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8E2C97B0-CF99-406A-B26F-1A69ADC776C3}"/>
              </a:ext>
            </a:extLst>
          </p:cNvPr>
          <p:cNvSpPr txBox="1"/>
          <p:nvPr/>
        </p:nvSpPr>
        <p:spPr>
          <a:xfrm>
            <a:off x="6153150" y="2452822"/>
            <a:ext cx="524484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Maribor, 1939.</a:t>
            </a:r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59A9A5D1-2F8F-4483-B3C4-EF0DEB965505}"/>
              </a:ext>
            </a:extLst>
          </p:cNvPr>
          <p:cNvSpPr txBox="1"/>
          <p:nvPr/>
        </p:nvSpPr>
        <p:spPr>
          <a:xfrm>
            <a:off x="512064" y="1991681"/>
            <a:ext cx="52547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Srednja vzgojiteljska šola v Ljubljani.</a:t>
            </a:r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EA69856F-BA55-4530-B9A8-D0C56EE765EF}"/>
              </a:ext>
            </a:extLst>
          </p:cNvPr>
          <p:cNvSpPr txBox="1"/>
          <p:nvPr/>
        </p:nvSpPr>
        <p:spPr>
          <a:xfrm>
            <a:off x="512064" y="2967335"/>
            <a:ext cx="52547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Študij na AGRFT v Ljubljani (smer igralstvo). </a:t>
            </a:r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EB3E37A2-9960-42F1-942B-23B0A467A94A}"/>
              </a:ext>
            </a:extLst>
          </p:cNvPr>
          <p:cNvSpPr txBox="1"/>
          <p:nvPr/>
        </p:nvSpPr>
        <p:spPr>
          <a:xfrm>
            <a:off x="6167247" y="4154050"/>
            <a:ext cx="524865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Nato je bila gledališka igralka, zatem pa se je odločila za pot svobodne književnice. </a:t>
            </a:r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E5DE31E0-1D71-43E8-B654-F1C7005F6EB4}"/>
              </a:ext>
            </a:extLst>
          </p:cNvPr>
          <p:cNvSpPr txBox="1"/>
          <p:nvPr/>
        </p:nvSpPr>
        <p:spPr>
          <a:xfrm>
            <a:off x="6149340" y="2967335"/>
            <a:ext cx="524484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Sodobna slovenska književnost. 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0945D739-5CD5-4B43-A1FF-D60F2F399D6E}"/>
              </a:ext>
            </a:extLst>
          </p:cNvPr>
          <p:cNvSpPr txBox="1"/>
          <p:nvPr/>
        </p:nvSpPr>
        <p:spPr>
          <a:xfrm>
            <a:off x="502158" y="4154049"/>
            <a:ext cx="525475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Nekaj časa je delala kot tajnica in vzgojiteljica otrok s posebnimi potrebami.  </a:t>
            </a:r>
          </a:p>
        </p:txBody>
      </p:sp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7F3AB7C8-907D-4E84-8D94-A6B8B1A60765}"/>
              </a:ext>
            </a:extLst>
          </p:cNvPr>
          <p:cNvSpPr txBox="1"/>
          <p:nvPr/>
        </p:nvSpPr>
        <p:spPr>
          <a:xfrm>
            <a:off x="512064" y="3519110"/>
            <a:ext cx="524484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Piše za odrasle in mlade. </a:t>
            </a:r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F4CE212D-F39D-4229-B0E9-6FAA705BD798}"/>
              </a:ext>
            </a:extLst>
          </p:cNvPr>
          <p:cNvSpPr txBox="1"/>
          <p:nvPr/>
        </p:nvSpPr>
        <p:spPr>
          <a:xfrm>
            <a:off x="6169152" y="3512735"/>
            <a:ext cx="524484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Prešernovo nagrado za življenjsko delo je zavrnila. </a:t>
            </a:r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A6056688-AEE2-4282-9051-7826628B4EDB}"/>
              </a:ext>
            </a:extLst>
          </p:cNvPr>
          <p:cNvSpPr txBox="1"/>
          <p:nvPr/>
        </p:nvSpPr>
        <p:spPr>
          <a:xfrm>
            <a:off x="6149340" y="1965286"/>
            <a:ext cx="524484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Dela za odrasle so pogosto mračna, temna, grozljiva.</a:t>
            </a:r>
          </a:p>
        </p:txBody>
      </p:sp>
      <p:sp>
        <p:nvSpPr>
          <p:cNvPr id="21" name="Pravokotnik 20">
            <a:extLst>
              <a:ext uri="{FF2B5EF4-FFF2-40B4-BE49-F238E27FC236}">
                <a16:creationId xmlns:a16="http://schemas.microsoft.com/office/drawing/2014/main" id="{C2AEE13D-3375-4856-A914-FDC4438DC410}"/>
              </a:ext>
            </a:extLst>
          </p:cNvPr>
          <p:cNvSpPr/>
          <p:nvPr/>
        </p:nvSpPr>
        <p:spPr>
          <a:xfrm>
            <a:off x="572565" y="6004950"/>
            <a:ext cx="525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chemeClr val="accent6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https://sigledal.org/geslo/Svetlana_Makarovi%C4%8D</a:t>
            </a:r>
            <a:endParaRPr lang="sl-SI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PoljeZBesedilom 21">
            <a:extLst>
              <a:ext uri="{FF2B5EF4-FFF2-40B4-BE49-F238E27FC236}">
                <a16:creationId xmlns:a16="http://schemas.microsoft.com/office/drawing/2014/main" id="{A78DC707-3F84-4120-AC15-104A290135B7}"/>
              </a:ext>
            </a:extLst>
          </p:cNvPr>
          <p:cNvSpPr txBox="1"/>
          <p:nvPr/>
        </p:nvSpPr>
        <p:spPr>
          <a:xfrm>
            <a:off x="572565" y="5490437"/>
            <a:ext cx="1082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spodnji spletni strani se seznani z deli Svetlane Makarovič – v zvezek zapiši pet naslovov njenih del. </a:t>
            </a:r>
          </a:p>
        </p:txBody>
      </p:sp>
      <p:pic>
        <p:nvPicPr>
          <p:cNvPr id="24" name="Grafika 23" descr="Svinčnik">
            <a:extLst>
              <a:ext uri="{FF2B5EF4-FFF2-40B4-BE49-F238E27FC236}">
                <a16:creationId xmlns:a16="http://schemas.microsoft.com/office/drawing/2014/main" id="{959B74CD-299D-4E0A-95D3-B5FAE6027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565" y="4996343"/>
            <a:ext cx="374904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4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5BA9B46B-C66B-4E0F-9301-9352EDD89441}"/>
              </a:ext>
            </a:extLst>
          </p:cNvPr>
          <p:cNvSpPr txBox="1"/>
          <p:nvPr/>
        </p:nvSpPr>
        <p:spPr>
          <a:xfrm>
            <a:off x="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A2C5828D-00D6-4FF2-94CD-80A7006CD61F}"/>
              </a:ext>
            </a:extLst>
          </p:cNvPr>
          <p:cNvSpPr txBox="1"/>
          <p:nvPr/>
        </p:nvSpPr>
        <p:spPr>
          <a:xfrm>
            <a:off x="11826240" y="0"/>
            <a:ext cx="36576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DFEF8CEB-B8B4-4A46-A28D-4BA0F82D63E0}"/>
              </a:ext>
            </a:extLst>
          </p:cNvPr>
          <p:cNvSpPr txBox="1"/>
          <p:nvPr/>
        </p:nvSpPr>
        <p:spPr>
          <a:xfrm>
            <a:off x="749808" y="731735"/>
            <a:ext cx="1080820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ROMANCA</a:t>
            </a:r>
          </a:p>
          <a:p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daljša lirsko-epska ali epska pesem španskega izvora;</a:t>
            </a:r>
          </a:p>
          <a:p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opisuje junaške dogodke iz zgodovine in opeva ljubezen plemstva;</a:t>
            </a:r>
            <a:b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dogajanje je postavljeno v grajsko okolje;</a:t>
            </a:r>
            <a:b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med književnimi osebami je prisoten dvogovor;</a:t>
            </a:r>
            <a:b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dogajanje ni tako napeto kot v baladi;</a:t>
            </a:r>
            <a:b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ima pomirljiv konec;</a:t>
            </a:r>
            <a:b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ima </a:t>
            </a:r>
            <a:r>
              <a:rPr lang="sl-SI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predpisano obliko: 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daljše kitice s </a:t>
            </a:r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četverostopičnimi troheji 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španskimi osmerci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 in </a:t>
            </a:r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asonancami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  <a:b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endParaRPr lang="sl-SI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ASONANCA – samoglasniški stik (zvočno ujemanje samoglasnikov na koncu dveh ali več verzov). O </a:t>
            </a:r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španski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sl-SI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asonanci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govorimo takrat, kadar se asonanca pojavi v vsakem drugem verzu (F. Prešeren, Turjaška Rozamunda).</a:t>
            </a:r>
          </a:p>
          <a:p>
            <a:pPr algn="just"/>
            <a:endParaRPr lang="sl-SI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F. Prešeren, Turjaška Rozamunda</a:t>
            </a:r>
          </a:p>
          <a:p>
            <a:pPr algn="just"/>
            <a:endParaRPr lang="sl-SI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Hrast stoji v turjaškem dvoru,</a:t>
            </a:r>
            <a:b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vrh vzdiguje svoj v obl</a:t>
            </a:r>
            <a:r>
              <a:rPr lang="sl-SI" sz="1400" b="1" u="sng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</a:t>
            </a:r>
            <a:r>
              <a:rPr lang="sl-SI" sz="1400" b="1" u="sng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</a:t>
            </a:r>
            <a:b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 senci pri kamniti mizi</a:t>
            </a:r>
            <a:b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zbor sedi gospode žl</a:t>
            </a:r>
            <a:r>
              <a:rPr lang="sl-SI" sz="1400" b="1" u="sng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htn</a:t>
            </a:r>
            <a:r>
              <a:rPr lang="sl-SI" sz="1400" b="1" u="sng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</a:t>
            </a:r>
            <a:b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ker Turjačan spet gostuje</a:t>
            </a:r>
            <a:b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Rozamundine snub</a:t>
            </a:r>
            <a:r>
              <a:rPr lang="sl-SI" sz="1400" b="1" u="sng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č</a:t>
            </a:r>
            <a:r>
              <a:rPr lang="sl-SI" sz="1400" b="1" u="sng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sl-S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</p:txBody>
      </p:sp>
      <p:pic>
        <p:nvPicPr>
          <p:cNvPr id="5" name="Grafika 4" descr="Oko">
            <a:extLst>
              <a:ext uri="{FF2B5EF4-FFF2-40B4-BE49-F238E27FC236}">
                <a16:creationId xmlns:a16="http://schemas.microsoft.com/office/drawing/2014/main" id="{2ED96E46-0AA9-4994-A109-25E7E5A53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808" y="99251"/>
            <a:ext cx="592836" cy="632484"/>
          </a:xfrm>
          <a:prstGeom prst="rect">
            <a:avLst/>
          </a:prstGeom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C6735D89-9405-44C1-8BDE-61D3E78CA27F}"/>
              </a:ext>
            </a:extLst>
          </p:cNvPr>
          <p:cNvSpPr txBox="1"/>
          <p:nvPr/>
        </p:nvSpPr>
        <p:spPr>
          <a:xfrm>
            <a:off x="1342644" y="230827"/>
            <a:ext cx="406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Preberi značilnosti romance. </a:t>
            </a:r>
          </a:p>
        </p:txBody>
      </p:sp>
    </p:spTree>
    <p:extLst>
      <p:ext uri="{BB962C8B-B14F-4D97-AF65-F5344CB8AC3E}">
        <p14:creationId xmlns:p14="http://schemas.microsoft.com/office/powerpoint/2010/main" val="300433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891</Words>
  <Application>Microsoft Office PowerPoint</Application>
  <PresentationFormat>Širokozaslonsko</PresentationFormat>
  <Paragraphs>96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Tina Eremić</dc:creator>
  <cp:lastModifiedBy>Tina Eremić</cp:lastModifiedBy>
  <cp:revision>49</cp:revision>
  <dcterms:created xsi:type="dcterms:W3CDTF">2020-04-12T18:07:44Z</dcterms:created>
  <dcterms:modified xsi:type="dcterms:W3CDTF">2020-04-20T07:45:37Z</dcterms:modified>
</cp:coreProperties>
</file>