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59" r:id="rId8"/>
    <p:sldId id="260"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4F68A9-D2AD-4220-89E4-BF518BC4D43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064EE533-D2B1-456A-8BCB-6DFE3F0F9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482CE439-978B-45AE-9F4C-9FF0A17E322A}"/>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5EA4E9DE-9534-4B09-B23C-1A529E81DDC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1FCA79D-6D7F-4ED1-AA99-DB4013941FC3}"/>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228926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0D578F-97D3-4899-82B1-DD1907323E5A}"/>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4176C58A-8ACB-497B-8178-00E100053058}"/>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C2D44F3-F30A-4FBA-9A8F-FD7C98B8EC67}"/>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8D4B4C4E-E241-418E-8262-0B16E78EA86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D8F7EFE-62B3-4465-93E1-E944C23C4B1B}"/>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42861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31EE01E3-B15F-4243-95FD-E3C3CA90B503}"/>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30ABC61-5E01-4DAD-B259-E94C85E6B041}"/>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5ED3E874-507B-48C3-8ED2-2076A5C7838C}"/>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C02BE3E2-80C0-4437-A6CC-855FFB981A9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65179A9-DEB3-4C17-8E22-C2B02EBE1425}"/>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269497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BCB5C8-348C-4AA8-9359-D435BBFB6C11}"/>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A5296D6A-A17A-425E-AED7-AA4DFD779D0A}"/>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6D94392-E9C8-4000-977D-8F50B2779DEB}"/>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4E3536BD-3F2B-4FF0-BABC-F4B3AA1C2322}"/>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8A9975B-C3BD-496B-9EC5-AFEE4E39FB78}"/>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98536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15ABF5-2AF2-432F-83BF-19A31842B4BE}"/>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0C9B1B8D-E40C-4B4F-A293-8BA8A26BA0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5D397098-694B-486F-9843-134A37034607}"/>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23197C51-F8E0-44D4-9C56-37C4D07B014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7ADC99C-C90F-481C-BF70-B51BD7DA3E68}"/>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288226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91C333-D6C6-4D12-AAA6-2CE4EA5C2CC6}"/>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C42FE59E-6A11-45B8-A0AF-E5D5759B12C2}"/>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E440BBF5-9B50-4A30-88BC-80FE98E432B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BB83C480-DDC2-4CA0-9636-9636E4306F17}"/>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6" name="Označba mesta noge 5">
            <a:extLst>
              <a:ext uri="{FF2B5EF4-FFF2-40B4-BE49-F238E27FC236}">
                <a16:creationId xmlns:a16="http://schemas.microsoft.com/office/drawing/2014/main" id="{18FAB777-4D41-4A69-89BE-0C57D074EE47}"/>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77D37000-1FBD-46A1-8B9A-19023E25B835}"/>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18998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B75870-2EB5-4FBB-A01F-F701C946832C}"/>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986AEFFD-22EA-4288-97B2-62E049029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5001D696-67D6-4C91-BFAE-307B2CAC615A}"/>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6A3A22-D3C0-4EB6-8EBF-699A7BC4D5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53CAAECF-0F34-45BA-99AA-C854C07E10D1}"/>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367C0C7C-B745-4E7F-8FD5-E84832F09449}"/>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8" name="Označba mesta noge 7">
            <a:extLst>
              <a:ext uri="{FF2B5EF4-FFF2-40B4-BE49-F238E27FC236}">
                <a16:creationId xmlns:a16="http://schemas.microsoft.com/office/drawing/2014/main" id="{6AE81FDF-2893-4869-8963-715D6EB67905}"/>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5B02F062-B42C-48C5-A295-004124644F56}"/>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311632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797CDC-4860-4D31-AEBF-48A99BCFF8AF}"/>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34DC3E2E-1088-4C09-9CC2-A188353EAAA3}"/>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4" name="Označba mesta noge 3">
            <a:extLst>
              <a:ext uri="{FF2B5EF4-FFF2-40B4-BE49-F238E27FC236}">
                <a16:creationId xmlns:a16="http://schemas.microsoft.com/office/drawing/2014/main" id="{D509F732-955B-4FD5-BD2B-4D60490BB9FF}"/>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D7896E72-9AC8-436B-96C5-CD79A21261AC}"/>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349132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4E0A11F-B930-4483-AD60-7B4D0E6A92AA}"/>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3" name="Označba mesta noge 2">
            <a:extLst>
              <a:ext uri="{FF2B5EF4-FFF2-40B4-BE49-F238E27FC236}">
                <a16:creationId xmlns:a16="http://schemas.microsoft.com/office/drawing/2014/main" id="{C9DE848B-2F24-4C41-86D2-8ECE6F1FBD47}"/>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0A0575CD-5ACC-4484-99ED-58ED82248E6E}"/>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96157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4F8F8C-11C9-4CFC-A7A8-B221987AA110}"/>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831A02BB-3F48-43E7-8484-B56A31E496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D56B0ED3-1682-4641-A16C-80EE9FCC5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DB644CE-1F89-45EB-B2D6-6DA4F39361C9}"/>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6" name="Označba mesta noge 5">
            <a:extLst>
              <a:ext uri="{FF2B5EF4-FFF2-40B4-BE49-F238E27FC236}">
                <a16:creationId xmlns:a16="http://schemas.microsoft.com/office/drawing/2014/main" id="{CF8450D6-B746-4E0E-9F1F-B924818C6B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623DEF8F-922D-4D7A-A83F-2310FB2444EB}"/>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351201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678091-2E98-43E4-860E-767DA8B182C7}"/>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4F60ACE0-F1FD-4294-BBFA-BE968164A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7E3A1782-1C2E-49BD-8115-B930542264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0012116-357C-420D-AB05-DEBBB93170B9}"/>
              </a:ext>
            </a:extLst>
          </p:cNvPr>
          <p:cNvSpPr>
            <a:spLocks noGrp="1"/>
          </p:cNvSpPr>
          <p:nvPr>
            <p:ph type="dt" sz="half" idx="10"/>
          </p:nvPr>
        </p:nvSpPr>
        <p:spPr/>
        <p:txBody>
          <a:bodyPr/>
          <a:lstStyle/>
          <a:p>
            <a:fld id="{1B6259C1-66B1-49EE-8497-1CA5BB4F4A9B}" type="datetimeFigureOut">
              <a:rPr lang="sl-SI" smtClean="0"/>
              <a:t>20.4.2020</a:t>
            </a:fld>
            <a:endParaRPr lang="sl-SI"/>
          </a:p>
        </p:txBody>
      </p:sp>
      <p:sp>
        <p:nvSpPr>
          <p:cNvPr id="6" name="Označba mesta noge 5">
            <a:extLst>
              <a:ext uri="{FF2B5EF4-FFF2-40B4-BE49-F238E27FC236}">
                <a16:creationId xmlns:a16="http://schemas.microsoft.com/office/drawing/2014/main" id="{152A1554-B31D-474E-AC2A-D485CC90F7F5}"/>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23E2679A-B577-4DE5-9B9E-57A95EAFE97A}"/>
              </a:ext>
            </a:extLst>
          </p:cNvPr>
          <p:cNvSpPr>
            <a:spLocks noGrp="1"/>
          </p:cNvSpPr>
          <p:nvPr>
            <p:ph type="sldNum" sz="quarter" idx="12"/>
          </p:nvPr>
        </p:nvSpPr>
        <p:spPr/>
        <p:txBody>
          <a:bodyPr/>
          <a:lstStyle/>
          <a:p>
            <a:fld id="{42FAB18E-B616-4067-ACAE-679A8C7533F1}" type="slidenum">
              <a:rPr lang="sl-SI" smtClean="0"/>
              <a:t>‹#›</a:t>
            </a:fld>
            <a:endParaRPr lang="sl-SI"/>
          </a:p>
        </p:txBody>
      </p:sp>
    </p:spTree>
    <p:extLst>
      <p:ext uri="{BB962C8B-B14F-4D97-AF65-F5344CB8AC3E}">
        <p14:creationId xmlns:p14="http://schemas.microsoft.com/office/powerpoint/2010/main" val="2758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178DFDAF-5BD4-49FF-B3F3-C4BA224142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55263DC-8C56-4E3B-BCD5-B46986D0D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5B738A55-8432-478B-8E47-5CCE2ADCCD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259C1-66B1-49EE-8497-1CA5BB4F4A9B}" type="datetimeFigureOut">
              <a:rPr lang="sl-SI" smtClean="0"/>
              <a:t>20.4.2020</a:t>
            </a:fld>
            <a:endParaRPr lang="sl-SI"/>
          </a:p>
        </p:txBody>
      </p:sp>
      <p:sp>
        <p:nvSpPr>
          <p:cNvPr id="5" name="Označba mesta noge 4">
            <a:extLst>
              <a:ext uri="{FF2B5EF4-FFF2-40B4-BE49-F238E27FC236}">
                <a16:creationId xmlns:a16="http://schemas.microsoft.com/office/drawing/2014/main" id="{7FC7466F-89F0-4A92-A470-3CC3C18D8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D5042FA6-4FA9-4F16-962D-F4950874BA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AB18E-B616-4067-ACAE-679A8C7533F1}" type="slidenum">
              <a:rPr lang="sl-SI" smtClean="0"/>
              <a:t>‹#›</a:t>
            </a:fld>
            <a:endParaRPr lang="sl-SI"/>
          </a:p>
        </p:txBody>
      </p:sp>
    </p:spTree>
    <p:extLst>
      <p:ext uri="{BB962C8B-B14F-4D97-AF65-F5344CB8AC3E}">
        <p14:creationId xmlns:p14="http://schemas.microsoft.com/office/powerpoint/2010/main" val="217762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10.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https://www.youtube.com/watch?v=CscLi6Yp5no"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hyperlink" Target="https://sigledal.org/geslo/Gregor_Strni%C5%A1a" TargetMode="External"/><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One of the Brightest Stars In the Night Sky Is Getting Dimmer ...">
            <a:extLst>
              <a:ext uri="{FF2B5EF4-FFF2-40B4-BE49-F238E27FC236}">
                <a16:creationId xmlns:a16="http://schemas.microsoft.com/office/drawing/2014/main" id="{28E59540-1DB7-4E95-97D7-BF33E630E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12190412" cy="6858000"/>
          </a:xfrm>
          <a:prstGeom prst="rect">
            <a:avLst/>
          </a:prstGeom>
          <a:noFill/>
          <a:extLst>
            <a:ext uri="{909E8E84-426E-40DD-AFC4-6F175D3DCCD1}">
              <a14:hiddenFill xmlns:a14="http://schemas.microsoft.com/office/drawing/2010/main">
                <a:solidFill>
                  <a:srgbClr val="FFFFFF"/>
                </a:solidFill>
              </a14:hiddenFill>
            </a:ext>
          </a:extLst>
        </p:spPr>
      </p:pic>
      <p:sp>
        <p:nvSpPr>
          <p:cNvPr id="20" name="PoljeZBesedilom 19">
            <a:extLst>
              <a:ext uri="{FF2B5EF4-FFF2-40B4-BE49-F238E27FC236}">
                <a16:creationId xmlns:a16="http://schemas.microsoft.com/office/drawing/2014/main" id="{17D556E6-9393-47FC-B476-19F2CC56DC91}"/>
              </a:ext>
            </a:extLst>
          </p:cNvPr>
          <p:cNvSpPr txBox="1"/>
          <p:nvPr/>
        </p:nvSpPr>
        <p:spPr>
          <a:xfrm>
            <a:off x="-1588" y="1382286"/>
            <a:ext cx="12192000" cy="4093428"/>
          </a:xfrm>
          <a:prstGeom prst="rect">
            <a:avLst/>
          </a:prstGeom>
          <a:solidFill>
            <a:schemeClr val="accent1">
              <a:lumMod val="20000"/>
              <a:lumOff val="80000"/>
            </a:schemeClr>
          </a:solidFill>
        </p:spPr>
        <p:txBody>
          <a:bodyPr wrap="square" rtlCol="0">
            <a:spAutoFit/>
          </a:bodyPr>
          <a:lstStyle/>
          <a:p>
            <a:pPr algn="ctr"/>
            <a:endParaRPr lang="sl-SI" sz="2400" b="1" dirty="0">
              <a:solidFill>
                <a:schemeClr val="tx1">
                  <a:lumMod val="65000"/>
                  <a:lumOff val="35000"/>
                </a:schemeClr>
              </a:solidFill>
            </a:endParaRPr>
          </a:p>
          <a:p>
            <a:pPr algn="ctr"/>
            <a:r>
              <a:rPr lang="sl-SI" sz="2400" b="1" dirty="0">
                <a:solidFill>
                  <a:schemeClr val="tx1">
                    <a:lumMod val="65000"/>
                    <a:lumOff val="35000"/>
                  </a:schemeClr>
                </a:solidFill>
              </a:rPr>
              <a:t>6. TEDEN </a:t>
            </a:r>
            <a:br>
              <a:rPr lang="sl-SI" sz="2400" b="1" dirty="0">
                <a:solidFill>
                  <a:schemeClr val="tx1">
                    <a:lumMod val="65000"/>
                    <a:lumOff val="35000"/>
                  </a:schemeClr>
                </a:solidFill>
              </a:rPr>
            </a:br>
            <a:r>
              <a:rPr lang="sl-SI" sz="2400" b="1" dirty="0">
                <a:solidFill>
                  <a:schemeClr val="tx1">
                    <a:lumMod val="65000"/>
                    <a:lumOff val="35000"/>
                  </a:schemeClr>
                </a:solidFill>
              </a:rPr>
              <a:t>SLOVENŠČINA – 9. RAZRED </a:t>
            </a:r>
            <a:br>
              <a:rPr lang="sl-SI" sz="2400" b="1" dirty="0">
                <a:solidFill>
                  <a:schemeClr val="tx1">
                    <a:lumMod val="65000"/>
                    <a:lumOff val="35000"/>
                  </a:schemeClr>
                </a:solidFill>
              </a:rPr>
            </a:br>
            <a:r>
              <a:rPr lang="sl-SI" dirty="0">
                <a:solidFill>
                  <a:schemeClr val="tx1">
                    <a:lumMod val="65000"/>
                    <a:lumOff val="35000"/>
                  </a:schemeClr>
                </a:solidFill>
              </a:rPr>
              <a:t>(torek, 21. 4. 2020, in sreda, 22. 4. 2020)</a:t>
            </a:r>
            <a:br>
              <a:rPr lang="sl-SI" dirty="0">
                <a:solidFill>
                  <a:schemeClr val="tx1">
                    <a:lumMod val="65000"/>
                    <a:lumOff val="35000"/>
                  </a:schemeClr>
                </a:solidFill>
              </a:rPr>
            </a:br>
            <a:r>
              <a:rPr lang="sl-SI" b="1" dirty="0">
                <a:solidFill>
                  <a:schemeClr val="tx1">
                    <a:lumMod val="65000"/>
                    <a:lumOff val="35000"/>
                  </a:schemeClr>
                </a:solidFill>
              </a:rPr>
              <a:t>2 uri</a:t>
            </a:r>
          </a:p>
          <a:p>
            <a:pPr algn="ctr"/>
            <a:endParaRPr lang="sl-SI" sz="2000" b="1" u="sng" dirty="0">
              <a:solidFill>
                <a:schemeClr val="tx1">
                  <a:lumMod val="65000"/>
                  <a:lumOff val="35000"/>
                </a:schemeClr>
              </a:solidFill>
            </a:endParaRPr>
          </a:p>
          <a:p>
            <a:pPr algn="ctr"/>
            <a:endParaRPr lang="sl-SI" sz="2000" b="1" u="sng" dirty="0">
              <a:solidFill>
                <a:schemeClr val="tx1">
                  <a:lumMod val="65000"/>
                  <a:lumOff val="35000"/>
                </a:schemeClr>
              </a:solidFill>
            </a:endParaRPr>
          </a:p>
          <a:p>
            <a:pPr algn="ctr"/>
            <a:br>
              <a:rPr lang="sl-SI" sz="2000" b="1" u="sng" dirty="0">
                <a:solidFill>
                  <a:schemeClr val="tx1">
                    <a:lumMod val="65000"/>
                    <a:lumOff val="35000"/>
                  </a:schemeClr>
                </a:solidFill>
              </a:rPr>
            </a:br>
            <a:r>
              <a:rPr lang="sl-SI" sz="2000" b="1" u="sng" dirty="0">
                <a:solidFill>
                  <a:schemeClr val="tx1">
                    <a:lumMod val="65000"/>
                    <a:lumOff val="35000"/>
                  </a:schemeClr>
                </a:solidFill>
              </a:rPr>
              <a:t>KRATEK PREGLED DELA </a:t>
            </a:r>
          </a:p>
          <a:p>
            <a:pPr algn="ctr"/>
            <a:br>
              <a:rPr lang="sl-SI" dirty="0">
                <a:solidFill>
                  <a:schemeClr val="tx1">
                    <a:lumMod val="65000"/>
                    <a:lumOff val="35000"/>
                  </a:schemeClr>
                </a:solidFill>
              </a:rPr>
            </a:br>
            <a:r>
              <a:rPr lang="sl-SI" b="1" dirty="0">
                <a:solidFill>
                  <a:schemeClr val="tx1">
                    <a:lumMod val="65000"/>
                    <a:lumOff val="35000"/>
                  </a:schemeClr>
                </a:solidFill>
              </a:rPr>
              <a:t>1. ura: Gregor Strniša, Orion </a:t>
            </a:r>
            <a:br>
              <a:rPr lang="sl-SI" b="1" dirty="0">
                <a:solidFill>
                  <a:schemeClr val="tx1">
                    <a:lumMod val="65000"/>
                    <a:lumOff val="35000"/>
                  </a:schemeClr>
                </a:solidFill>
              </a:rPr>
            </a:br>
            <a:r>
              <a:rPr lang="sl-SI" b="1" dirty="0">
                <a:solidFill>
                  <a:schemeClr val="tx1">
                    <a:lumMod val="65000"/>
                    <a:lumOff val="35000"/>
                  </a:schemeClr>
                </a:solidFill>
              </a:rPr>
              <a:t>2. ura: Gregor Strniša, Orion; Gregor Strniša, življenje in delo </a:t>
            </a:r>
          </a:p>
          <a:p>
            <a:pPr algn="ctr"/>
            <a:endParaRPr lang="sl-SI" b="1" dirty="0">
              <a:solidFill>
                <a:schemeClr val="tx1">
                  <a:lumMod val="65000"/>
                  <a:lumOff val="35000"/>
                </a:schemeClr>
              </a:solidFill>
            </a:endParaRPr>
          </a:p>
        </p:txBody>
      </p:sp>
      <p:sp>
        <p:nvSpPr>
          <p:cNvPr id="8" name="Pravokotnik 7">
            <a:extLst>
              <a:ext uri="{FF2B5EF4-FFF2-40B4-BE49-F238E27FC236}">
                <a16:creationId xmlns:a16="http://schemas.microsoft.com/office/drawing/2014/main" id="{DF4F4695-BB2D-40F8-A866-2DAEC48CA1EE}"/>
              </a:ext>
            </a:extLst>
          </p:cNvPr>
          <p:cNvSpPr/>
          <p:nvPr/>
        </p:nvSpPr>
        <p:spPr>
          <a:xfrm>
            <a:off x="1588" y="3429000"/>
            <a:ext cx="12190412" cy="1097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61978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a:extLst>
              <a:ext uri="{FF2B5EF4-FFF2-40B4-BE49-F238E27FC236}">
                <a16:creationId xmlns:a16="http://schemas.microsoft.com/office/drawing/2014/main" id="{810859E2-F2BD-493E-A3B7-C4DAE446480E}"/>
              </a:ext>
            </a:extLst>
          </p:cNvPr>
          <p:cNvPicPr>
            <a:picLocks noChangeAspect="1"/>
          </p:cNvPicPr>
          <p:nvPr/>
        </p:nvPicPr>
        <p:blipFill>
          <a:blip r:embed="rId2"/>
          <a:stretch>
            <a:fillRect/>
          </a:stretch>
        </p:blipFill>
        <p:spPr>
          <a:xfrm>
            <a:off x="4764024" y="1059826"/>
            <a:ext cx="2944367" cy="2234880"/>
          </a:xfrm>
          <a:prstGeom prst="rect">
            <a:avLst/>
          </a:prstGeom>
        </p:spPr>
      </p:pic>
      <p:sp>
        <p:nvSpPr>
          <p:cNvPr id="5" name="PoljeZBesedilom 4">
            <a:extLst>
              <a:ext uri="{FF2B5EF4-FFF2-40B4-BE49-F238E27FC236}">
                <a16:creationId xmlns:a16="http://schemas.microsoft.com/office/drawing/2014/main" id="{9F7CD23E-B3AE-491C-83F9-1002E5E67319}"/>
              </a:ext>
            </a:extLst>
          </p:cNvPr>
          <p:cNvSpPr txBox="1"/>
          <p:nvPr/>
        </p:nvSpPr>
        <p:spPr>
          <a:xfrm>
            <a:off x="2111594" y="367328"/>
            <a:ext cx="8106937" cy="646331"/>
          </a:xfrm>
          <a:prstGeom prst="rect">
            <a:avLst/>
          </a:prstGeom>
          <a:noFill/>
        </p:spPr>
        <p:txBody>
          <a:bodyPr wrap="square" rtlCol="0">
            <a:spAutoFit/>
          </a:bodyPr>
          <a:lstStyle/>
          <a:p>
            <a:pPr algn="ctr"/>
            <a:r>
              <a:rPr lang="sl-SI" b="1" dirty="0">
                <a:solidFill>
                  <a:schemeClr val="tx2"/>
                </a:solidFill>
              </a:rPr>
              <a:t>Gregor Strniša </a:t>
            </a:r>
          </a:p>
          <a:p>
            <a:pPr algn="ctr"/>
            <a:r>
              <a:rPr lang="sl-SI" b="1" dirty="0">
                <a:solidFill>
                  <a:schemeClr val="tx2"/>
                </a:solidFill>
              </a:rPr>
              <a:t>ORION </a:t>
            </a:r>
          </a:p>
        </p:txBody>
      </p:sp>
      <p:sp>
        <p:nvSpPr>
          <p:cNvPr id="8" name="PoljeZBesedilom 7">
            <a:extLst>
              <a:ext uri="{FF2B5EF4-FFF2-40B4-BE49-F238E27FC236}">
                <a16:creationId xmlns:a16="http://schemas.microsoft.com/office/drawing/2014/main" id="{4B3A2242-DEA5-4F76-A92F-BCEAFF6A6ADE}"/>
              </a:ext>
            </a:extLst>
          </p:cNvPr>
          <p:cNvSpPr txBox="1"/>
          <p:nvPr/>
        </p:nvSpPr>
        <p:spPr>
          <a:xfrm>
            <a:off x="774192" y="3911419"/>
            <a:ext cx="11091672" cy="2031325"/>
          </a:xfrm>
          <a:prstGeom prst="rect">
            <a:avLst/>
          </a:prstGeom>
          <a:noFill/>
        </p:spPr>
        <p:txBody>
          <a:bodyPr wrap="square" rtlCol="0">
            <a:spAutoFit/>
          </a:bodyPr>
          <a:lstStyle/>
          <a:p>
            <a:pPr algn="ctr"/>
            <a:r>
              <a:rPr lang="sl-SI" b="1" u="sng" dirty="0">
                <a:solidFill>
                  <a:schemeClr val="tx1">
                    <a:lumMod val="65000"/>
                    <a:lumOff val="35000"/>
                  </a:schemeClr>
                </a:solidFill>
              </a:rPr>
              <a:t>UVOD V OBRAVNAVO</a:t>
            </a:r>
          </a:p>
          <a:p>
            <a:pPr algn="ctr"/>
            <a:endParaRPr lang="sl-SI" dirty="0"/>
          </a:p>
          <a:p>
            <a:pPr algn="ctr"/>
            <a:r>
              <a:rPr lang="sl-SI" dirty="0">
                <a:solidFill>
                  <a:schemeClr val="tx1">
                    <a:lumMod val="65000"/>
                    <a:lumOff val="35000"/>
                  </a:schemeClr>
                </a:solidFill>
                <a:latin typeface="+mj-lt"/>
              </a:rPr>
              <a:t>Že od nekdaj je človek v skupinah zvezd (ozvezdjih) videl namišljene podobe. Imenoval jih je po bogovih, bajeslovnih junakih in živalih. Eno izmed ozvezdij se imenuje po lepem bajeslovnem lovcu in velikanu Orionu.</a:t>
            </a:r>
          </a:p>
          <a:p>
            <a:pPr algn="ctr"/>
            <a:endParaRPr lang="sl-SI" dirty="0">
              <a:solidFill>
                <a:schemeClr val="tx1">
                  <a:lumMod val="65000"/>
                  <a:lumOff val="35000"/>
                </a:schemeClr>
              </a:solidFill>
              <a:latin typeface="+mj-lt"/>
            </a:endParaRPr>
          </a:p>
          <a:p>
            <a:pPr algn="ctr"/>
            <a:r>
              <a:rPr lang="sl-SI" dirty="0">
                <a:solidFill>
                  <a:schemeClr val="tx1">
                    <a:lumMod val="65000"/>
                    <a:lumOff val="35000"/>
                  </a:schemeClr>
                </a:solidFill>
                <a:latin typeface="+mj-lt"/>
              </a:rPr>
              <a:t>O nastanku ozvezdja Orion obstaja veliko zgodb. </a:t>
            </a:r>
          </a:p>
          <a:p>
            <a:pPr algn="ctr"/>
            <a:r>
              <a:rPr lang="sl-SI" dirty="0">
                <a:solidFill>
                  <a:schemeClr val="tx1">
                    <a:lumMod val="65000"/>
                    <a:lumOff val="35000"/>
                  </a:schemeClr>
                </a:solidFill>
                <a:latin typeface="+mj-lt"/>
              </a:rPr>
              <a:t>Preberi si eno izmed njih.</a:t>
            </a:r>
            <a:endParaRPr lang="sl-SI" i="1" dirty="0">
              <a:solidFill>
                <a:schemeClr val="tx1">
                  <a:lumMod val="65000"/>
                  <a:lumOff val="35000"/>
                </a:schemeClr>
              </a:solidFill>
              <a:latin typeface="+mj-lt"/>
            </a:endParaRPr>
          </a:p>
        </p:txBody>
      </p:sp>
      <p:pic>
        <p:nvPicPr>
          <p:cNvPr id="12" name="Grafika 11" descr="Oko">
            <a:extLst>
              <a:ext uri="{FF2B5EF4-FFF2-40B4-BE49-F238E27FC236}">
                <a16:creationId xmlns:a16="http://schemas.microsoft.com/office/drawing/2014/main" id="{1D70E2CE-C861-4DA3-A77D-74D8DB559A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6846" y="3273162"/>
            <a:ext cx="592836" cy="632484"/>
          </a:xfrm>
          <a:prstGeom prst="rect">
            <a:avLst/>
          </a:prstGeom>
        </p:spPr>
      </p:pic>
      <p:sp>
        <p:nvSpPr>
          <p:cNvPr id="16" name="PoljeZBesedilom 15">
            <a:extLst>
              <a:ext uri="{FF2B5EF4-FFF2-40B4-BE49-F238E27FC236}">
                <a16:creationId xmlns:a16="http://schemas.microsoft.com/office/drawing/2014/main" id="{BD27DE41-1511-4B94-B9D7-4889E4E3D2F8}"/>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23" name="PoljeZBesedilom 22">
            <a:extLst>
              <a:ext uri="{FF2B5EF4-FFF2-40B4-BE49-F238E27FC236}">
                <a16:creationId xmlns:a16="http://schemas.microsoft.com/office/drawing/2014/main" id="{8361B28D-8FCD-451D-A506-6EA1C170F214}"/>
              </a:ext>
            </a:extLst>
          </p:cNvPr>
          <p:cNvSpPr txBox="1"/>
          <p:nvPr/>
        </p:nvSpPr>
        <p:spPr>
          <a:xfrm>
            <a:off x="11865864"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24" name="PoljeZBesedilom 23">
            <a:extLst>
              <a:ext uri="{FF2B5EF4-FFF2-40B4-BE49-F238E27FC236}">
                <a16:creationId xmlns:a16="http://schemas.microsoft.com/office/drawing/2014/main" id="{87A36E3A-9F21-44D5-AEB9-7159A9706CB1}"/>
              </a:ext>
            </a:extLst>
          </p:cNvPr>
          <p:cNvSpPr txBox="1"/>
          <p:nvPr/>
        </p:nvSpPr>
        <p:spPr>
          <a:xfrm>
            <a:off x="10218531" y="321161"/>
            <a:ext cx="982980" cy="369332"/>
          </a:xfrm>
          <a:prstGeom prst="rect">
            <a:avLst/>
          </a:prstGeom>
          <a:solidFill>
            <a:schemeClr val="bg1"/>
          </a:solidFill>
          <a:ln>
            <a:solidFill>
              <a:schemeClr val="tx1">
                <a:lumMod val="65000"/>
                <a:lumOff val="35000"/>
              </a:schemeClr>
            </a:solidFill>
          </a:ln>
        </p:spPr>
        <p:txBody>
          <a:bodyPr wrap="square" rtlCol="0">
            <a:spAutoFit/>
          </a:bodyPr>
          <a:lstStyle/>
          <a:p>
            <a:pPr algn="ctr"/>
            <a:r>
              <a:rPr lang="sl-SI" dirty="0">
                <a:solidFill>
                  <a:schemeClr val="tx1">
                    <a:lumMod val="65000"/>
                    <a:lumOff val="35000"/>
                  </a:schemeClr>
                </a:solidFill>
              </a:rPr>
              <a:t>1. URA </a:t>
            </a:r>
          </a:p>
        </p:txBody>
      </p:sp>
      <p:pic>
        <p:nvPicPr>
          <p:cNvPr id="26" name="Slika 25">
            <a:extLst>
              <a:ext uri="{FF2B5EF4-FFF2-40B4-BE49-F238E27FC236}">
                <a16:creationId xmlns:a16="http://schemas.microsoft.com/office/drawing/2014/main" id="{E18E5610-4B33-4409-91DF-A55EF006E5E8}"/>
              </a:ext>
            </a:extLst>
          </p:cNvPr>
          <p:cNvPicPr>
            <a:picLocks noChangeAspect="1"/>
          </p:cNvPicPr>
          <p:nvPr/>
        </p:nvPicPr>
        <p:blipFill>
          <a:blip r:embed="rId5"/>
          <a:stretch>
            <a:fillRect/>
          </a:stretch>
        </p:blipFill>
        <p:spPr>
          <a:xfrm>
            <a:off x="11201511" y="182711"/>
            <a:ext cx="640135" cy="646232"/>
          </a:xfrm>
          <a:prstGeom prst="rect">
            <a:avLst/>
          </a:prstGeom>
        </p:spPr>
      </p:pic>
      <p:sp>
        <p:nvSpPr>
          <p:cNvPr id="28" name="Pravokotnik 27">
            <a:extLst>
              <a:ext uri="{FF2B5EF4-FFF2-40B4-BE49-F238E27FC236}">
                <a16:creationId xmlns:a16="http://schemas.microsoft.com/office/drawing/2014/main" id="{467AD494-1D62-4987-9527-50FF96DC8DFC}"/>
              </a:ext>
            </a:extLst>
          </p:cNvPr>
          <p:cNvSpPr/>
          <p:nvPr/>
        </p:nvSpPr>
        <p:spPr>
          <a:xfrm rot="16200000">
            <a:off x="7131412" y="2498976"/>
            <a:ext cx="1422184" cy="261610"/>
          </a:xfrm>
          <a:prstGeom prst="rect">
            <a:avLst/>
          </a:prstGeom>
        </p:spPr>
        <p:txBody>
          <a:bodyPr wrap="none">
            <a:spAutoFit/>
          </a:bodyPr>
          <a:lstStyle/>
          <a:p>
            <a:r>
              <a:rPr lang="sl-SI" sz="1100" dirty="0">
                <a:latin typeface="+mj-lt"/>
              </a:rPr>
              <a:t>Foto: hyperaxion.com</a:t>
            </a:r>
          </a:p>
        </p:txBody>
      </p:sp>
    </p:spTree>
    <p:extLst>
      <p:ext uri="{BB962C8B-B14F-4D97-AF65-F5344CB8AC3E}">
        <p14:creationId xmlns:p14="http://schemas.microsoft.com/office/powerpoint/2010/main" val="248766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AE8779A4-A7A8-4D3F-AD5E-CFC9627B5EC2}"/>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0825D35D-88BC-4AA5-B700-736D071D799E}"/>
              </a:ext>
            </a:extLst>
          </p:cNvPr>
          <p:cNvSpPr txBox="1"/>
          <p:nvPr/>
        </p:nvSpPr>
        <p:spPr>
          <a:xfrm>
            <a:off x="11844528"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4" name="PoljeZBesedilom 3">
            <a:extLst>
              <a:ext uri="{FF2B5EF4-FFF2-40B4-BE49-F238E27FC236}">
                <a16:creationId xmlns:a16="http://schemas.microsoft.com/office/drawing/2014/main" id="{1E0020DE-EA01-43BD-841F-7446513E6A16}"/>
              </a:ext>
            </a:extLst>
          </p:cNvPr>
          <p:cNvSpPr txBox="1"/>
          <p:nvPr/>
        </p:nvSpPr>
        <p:spPr>
          <a:xfrm>
            <a:off x="554736" y="816618"/>
            <a:ext cx="11082528" cy="4855432"/>
          </a:xfrm>
          <a:prstGeom prst="rect">
            <a:avLst/>
          </a:prstGeom>
          <a:noFill/>
        </p:spPr>
        <p:txBody>
          <a:bodyPr wrap="square" rtlCol="0">
            <a:spAutoFit/>
          </a:bodyPr>
          <a:lstStyle/>
          <a:p>
            <a:pPr algn="ctr">
              <a:lnSpc>
                <a:spcPct val="150000"/>
              </a:lnSpc>
            </a:pPr>
            <a:r>
              <a:rPr lang="sl-SI" sz="1600" b="1" dirty="0">
                <a:solidFill>
                  <a:schemeClr val="tx1">
                    <a:lumMod val="65000"/>
                    <a:lumOff val="35000"/>
                  </a:schemeClr>
                </a:solidFill>
              </a:rPr>
              <a:t>ZGODBA O ORIONU</a:t>
            </a:r>
          </a:p>
          <a:p>
            <a:pPr algn="ctr">
              <a:lnSpc>
                <a:spcPct val="150000"/>
              </a:lnSpc>
            </a:pPr>
            <a:endParaRPr lang="sl-SI" sz="1600" dirty="0">
              <a:solidFill>
                <a:schemeClr val="tx1">
                  <a:lumMod val="65000"/>
                  <a:lumOff val="35000"/>
                </a:schemeClr>
              </a:solidFill>
            </a:endParaRPr>
          </a:p>
          <a:p>
            <a:pPr algn="just">
              <a:lnSpc>
                <a:spcPct val="150000"/>
              </a:lnSpc>
            </a:pPr>
            <a:r>
              <a:rPr lang="sl-SI" sz="1600" b="1" dirty="0">
                <a:solidFill>
                  <a:schemeClr val="tx1">
                    <a:lumMod val="65000"/>
                    <a:lumOff val="35000"/>
                  </a:schemeClr>
                </a:solidFill>
              </a:rPr>
              <a:t>Orion je eden od največjih junakov grške mitologije – bil je pravi orjak, ki je ob svoji visoki postavi izstopal tudi po izredni lepoti in lovskih veščinah. Kroži več legend, kako je bil ta spreten in čeden orjak ovekovečen na nebu. Predstavljamo vam eno izmed njih. </a:t>
            </a:r>
          </a:p>
          <a:p>
            <a:pPr>
              <a:lnSpc>
                <a:spcPct val="150000"/>
              </a:lnSpc>
            </a:pPr>
            <a:endParaRPr lang="sl-SI" sz="1600" dirty="0">
              <a:solidFill>
                <a:schemeClr val="tx1">
                  <a:lumMod val="65000"/>
                  <a:lumOff val="35000"/>
                </a:schemeClr>
              </a:solidFill>
            </a:endParaRPr>
          </a:p>
          <a:p>
            <a:pPr algn="just">
              <a:lnSpc>
                <a:spcPct val="150000"/>
              </a:lnSpc>
            </a:pPr>
            <a:r>
              <a:rPr lang="sl-SI" sz="1600" i="1" dirty="0">
                <a:solidFill>
                  <a:schemeClr val="tx1">
                    <a:lumMod val="65000"/>
                    <a:lumOff val="35000"/>
                  </a:schemeClr>
                </a:solidFill>
                <a:latin typeface="+mj-lt"/>
              </a:rPr>
              <a:t>Pred davnimi časi je bila na delu neba, kjer se sedaj bohoti Orionova lepota, ena velika temna praznina. Prostor brez zvezd. Le kaj se je zgodilo, da je ta prostor razsvetlila Orionova podoba?</a:t>
            </a:r>
          </a:p>
          <a:p>
            <a:pPr algn="just">
              <a:lnSpc>
                <a:spcPct val="150000"/>
              </a:lnSpc>
            </a:pPr>
            <a:endParaRPr lang="sl-SI" sz="1600" dirty="0">
              <a:solidFill>
                <a:schemeClr val="tx1">
                  <a:lumMod val="65000"/>
                  <a:lumOff val="35000"/>
                </a:schemeClr>
              </a:solidFill>
              <a:latin typeface="+mj-lt"/>
            </a:endParaRPr>
          </a:p>
          <a:p>
            <a:pPr algn="just">
              <a:lnSpc>
                <a:spcPct val="150000"/>
              </a:lnSpc>
            </a:pPr>
            <a:r>
              <a:rPr lang="sl-SI" sz="1600" i="1" dirty="0">
                <a:solidFill>
                  <a:schemeClr val="tx1">
                    <a:lumMod val="65000"/>
                    <a:lumOff val="35000"/>
                  </a:schemeClr>
                </a:solidFill>
                <a:latin typeface="+mj-lt"/>
              </a:rPr>
              <a:t>Nekoč se je Artemida, boginja lune in lova, zaljubila v lepega lovca Oriona – največjega in najpogumnejšega lovca vseh časov. Artemidina dolžnost je bila, da vozi po nebu lunino kočijo in da tako razsvetljuje temne noči – podobno kot je njen brat Helij (grški bog sonca) vozil sončno kočijo podnevi. Artemida pa je zaradi zaljubljenosti začela pozabljati na svoje nočne dolžnosti, saj je raje prišla na Zemljo in s svojim ljubljenim Orionom preživela noč v strastnem lovu živali. Bog Helij je hitro opazil, da njegova sestra ne izpolnjuje svojih dolžnosti. Uvidel je tudi njeno ljubezen do lepega velikana. Odločil se je, da se bo Oriona znebil. </a:t>
            </a:r>
            <a:endParaRPr lang="sl-SI" sz="1600" dirty="0">
              <a:solidFill>
                <a:schemeClr val="tx1">
                  <a:lumMod val="65000"/>
                  <a:lumOff val="35000"/>
                </a:schemeClr>
              </a:solidFill>
              <a:latin typeface="+mj-lt"/>
            </a:endParaRPr>
          </a:p>
        </p:txBody>
      </p:sp>
      <p:pic>
        <p:nvPicPr>
          <p:cNvPr id="5" name="Grafika 4" descr="Oko">
            <a:extLst>
              <a:ext uri="{FF2B5EF4-FFF2-40B4-BE49-F238E27FC236}">
                <a16:creationId xmlns:a16="http://schemas.microsoft.com/office/drawing/2014/main" id="{44E33EB7-F4AC-47C0-9B2D-8CA66DC269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9582" y="184134"/>
            <a:ext cx="592836" cy="632484"/>
          </a:xfrm>
          <a:prstGeom prst="rect">
            <a:avLst/>
          </a:prstGeom>
        </p:spPr>
      </p:pic>
    </p:spTree>
    <p:extLst>
      <p:ext uri="{BB962C8B-B14F-4D97-AF65-F5344CB8AC3E}">
        <p14:creationId xmlns:p14="http://schemas.microsoft.com/office/powerpoint/2010/main" val="312178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41324B37-D012-4DDF-BD79-52414F8C4AD7}"/>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F678E393-3A79-4232-B546-78112C9DDE92}"/>
              </a:ext>
            </a:extLst>
          </p:cNvPr>
          <p:cNvSpPr txBox="1"/>
          <p:nvPr/>
        </p:nvSpPr>
        <p:spPr>
          <a:xfrm>
            <a:off x="1182624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5" name="Pravokotnik 4">
            <a:extLst>
              <a:ext uri="{FF2B5EF4-FFF2-40B4-BE49-F238E27FC236}">
                <a16:creationId xmlns:a16="http://schemas.microsoft.com/office/drawing/2014/main" id="{9F511B22-4270-43D2-B44C-FD60368DF3CA}"/>
              </a:ext>
            </a:extLst>
          </p:cNvPr>
          <p:cNvSpPr/>
          <p:nvPr/>
        </p:nvSpPr>
        <p:spPr>
          <a:xfrm>
            <a:off x="725424" y="592739"/>
            <a:ext cx="10594848" cy="5447645"/>
          </a:xfrm>
          <a:prstGeom prst="rect">
            <a:avLst/>
          </a:prstGeom>
        </p:spPr>
        <p:txBody>
          <a:bodyPr wrap="square">
            <a:spAutoFit/>
          </a:bodyPr>
          <a:lstStyle/>
          <a:p>
            <a:pPr algn="just">
              <a:lnSpc>
                <a:spcPct val="150000"/>
              </a:lnSpc>
            </a:pPr>
            <a:r>
              <a:rPr lang="sl-SI" sz="1600" i="1" dirty="0">
                <a:solidFill>
                  <a:schemeClr val="tx1">
                    <a:lumMod val="65000"/>
                    <a:lumOff val="35000"/>
                  </a:schemeClr>
                </a:solidFill>
                <a:latin typeface="+mj-lt"/>
              </a:rPr>
              <a:t>Nekega poletnega večera se je Orion kopal v morju. Odplaval je daleč od obale. Helij ga je obsijal z vsemi svojimi zlatimi sončnimi žarki tako močno, da je bil v daljavi podoben majhni svetli točki v modrih morskih valovih. K sebi je nato poklical Artemido. Vedel je, kako zelo ponosna je na svojo lovsko spretnost. Predlagal ji je, naj s puščico, uperjeno v lok, poskuša zadeti majhno svetlo tarčo na morju. Artemida se je ponovno hotela izkazati in izstrelila puščico, ki je zadela Oriona naravnost v srce. Ni pa vedela, da je bil tarča pravzaprav njen ljubljeni Orion. </a:t>
            </a:r>
          </a:p>
          <a:p>
            <a:pPr>
              <a:lnSpc>
                <a:spcPct val="150000"/>
              </a:lnSpc>
            </a:pPr>
            <a:endParaRPr lang="sl-SI" sz="1600" i="1" dirty="0">
              <a:solidFill>
                <a:schemeClr val="tx1">
                  <a:lumMod val="65000"/>
                  <a:lumOff val="35000"/>
                </a:schemeClr>
              </a:solidFill>
              <a:latin typeface="+mj-lt"/>
            </a:endParaRPr>
          </a:p>
          <a:p>
            <a:pPr algn="just">
              <a:lnSpc>
                <a:spcPct val="150000"/>
              </a:lnSpc>
            </a:pPr>
            <a:r>
              <a:rPr lang="sl-SI" sz="1600" i="1" dirty="0">
                <a:solidFill>
                  <a:schemeClr val="tx1">
                    <a:lumMod val="65000"/>
                    <a:lumOff val="35000"/>
                  </a:schemeClr>
                </a:solidFill>
                <a:latin typeface="+mj-lt"/>
              </a:rPr>
              <a:t>Zvečer je morje na obalo naplavilo Orionovo truplo pred Artemidino obličje. Ko je zagledala, da je njen ljubljeni mrtev, se je zgrozila. Prevzela jo je neizmerna žalost. Poskušala je narediti vse, da bi ga oživela, a ji ni uspelo. Njegovo truplo je s svojo kočijo odpeljala visoko na nebo na prostor, ki ni bil naseljen z zvezdami. Tja je položila svojega najdražjega Oriona. In na tem delu neba se je naenkrat zasvetilo. Zvezde so zasijale in izrisale podobo lovca – tudi njegov diamantni pas in svetleči meč. Artemida je k njegovim nogam postavila še njegova najljubša psa, da bi mu delala družbo kot prej na Zemlji. Vsakega je označila s svetlo zvezdo – Malega psa z zvezdo Prokijon, Velikega psa pa z zvezdo Sirij. </a:t>
            </a:r>
          </a:p>
          <a:p>
            <a:pPr>
              <a:lnSpc>
                <a:spcPct val="150000"/>
              </a:lnSpc>
            </a:pPr>
            <a:endParaRPr lang="sl-SI" sz="1600" dirty="0">
              <a:latin typeface="+mj-lt"/>
            </a:endParaRPr>
          </a:p>
          <a:p>
            <a:r>
              <a:rPr lang="sl-SI" sz="1600" i="1" dirty="0">
                <a:solidFill>
                  <a:schemeClr val="tx1">
                    <a:lumMod val="65000"/>
                    <a:lumOff val="35000"/>
                  </a:schemeClr>
                </a:solidFill>
                <a:latin typeface="+mj-lt"/>
              </a:rPr>
              <a:t>Med Grki je še danes živa legenda, da Orion – sedaj veliki nebesni lovec – preganja nebesnega Bika.</a:t>
            </a:r>
            <a:r>
              <a:rPr lang="sl-SI" i="1" dirty="0"/>
              <a:t> </a:t>
            </a:r>
            <a:br>
              <a:rPr lang="sl-SI" i="1" dirty="0"/>
            </a:br>
            <a:endParaRPr lang="sl-SI" dirty="0"/>
          </a:p>
        </p:txBody>
      </p:sp>
    </p:spTree>
    <p:extLst>
      <p:ext uri="{BB962C8B-B14F-4D97-AF65-F5344CB8AC3E}">
        <p14:creationId xmlns:p14="http://schemas.microsoft.com/office/powerpoint/2010/main" val="174556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CFB632CD-A73F-456C-B794-6AD520197070}"/>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7A3448CE-5DE9-416E-8FE5-60E168EA0E98}"/>
              </a:ext>
            </a:extLst>
          </p:cNvPr>
          <p:cNvSpPr txBox="1"/>
          <p:nvPr/>
        </p:nvSpPr>
        <p:spPr>
          <a:xfrm>
            <a:off x="11844528"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4" name="Pravokotnik 3">
            <a:extLst>
              <a:ext uri="{FF2B5EF4-FFF2-40B4-BE49-F238E27FC236}">
                <a16:creationId xmlns:a16="http://schemas.microsoft.com/office/drawing/2014/main" id="{CAF5194E-5CB1-4DD1-B9B8-F9F8CD28CE3E}"/>
              </a:ext>
            </a:extLst>
          </p:cNvPr>
          <p:cNvSpPr/>
          <p:nvPr/>
        </p:nvSpPr>
        <p:spPr>
          <a:xfrm>
            <a:off x="618744" y="1055320"/>
            <a:ext cx="10954512" cy="5204245"/>
          </a:xfrm>
          <a:prstGeom prst="rect">
            <a:avLst/>
          </a:prstGeom>
        </p:spPr>
        <p:txBody>
          <a:bodyPr wrap="square">
            <a:spAutoFit/>
          </a:bodyPr>
          <a:lstStyle/>
          <a:p>
            <a:pPr algn="ctr">
              <a:lnSpc>
                <a:spcPct val="150000"/>
              </a:lnSpc>
              <a:spcAft>
                <a:spcPts val="800"/>
              </a:spcAft>
            </a:pPr>
            <a:r>
              <a:rPr lang="sl-SI" sz="1600"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rPr>
              <a:t>Ozvezdje Orion pri nas vidimo </a:t>
            </a:r>
            <a:r>
              <a:rPr lang="sl-SI" sz="1600" u="sng"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rPr>
              <a:t>od novembra do marca</a:t>
            </a:r>
            <a:r>
              <a:rPr lang="sl-SI" sz="1600"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rPr>
              <a:t>. Je edino ozvezdje, ki ima dve zelo svetli zvezdi (Betelgeza – Rama in Rigel – Noga). Za številne poznavalce ozvezdij je prav ozvezdje Orion najlepše. </a:t>
            </a:r>
          </a:p>
          <a:p>
            <a:pPr algn="ctr">
              <a:lnSpc>
                <a:spcPct val="150000"/>
              </a:lnSpc>
              <a:spcAft>
                <a:spcPts val="800"/>
              </a:spcAft>
            </a:pPr>
            <a:endParaRPr lang="sl-SI" sz="1600" b="1"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sl-SI" sz="1600" b="1"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sl-SI" sz="1600" b="1"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sl-SI" sz="1600" b="1"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sl-SI" sz="1600" b="1" dirty="0">
              <a:solidFill>
                <a:schemeClr val="tx1">
                  <a:lumMod val="65000"/>
                  <a:lumOff val="35000"/>
                </a:schemeClr>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sl-SI" sz="1600" b="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sl-SI" sz="1600" b="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In ti, ki boš že naslednje leto srednješolec oz. srednješolka, spomni se na zimsko noč poiskati to ozvezdje, saj sredi zime Orion zavzame velik del južnega neba. Tam boš videl tega junaka, ki stoji povsem pokončno. Na njegovem pasu pa se bleščijo tri svetlejše zvezde in sestavljajo njegov bojni pas, t. i. Orionov pas. Tri šibkejše zvezde, ki 'visijo' skoraj navpično navzdol, pa oblikujejo Orionov meč. Spomni se in naj tvoje oko uzre njegovo podobo na svodu temnega neba.</a:t>
            </a:r>
            <a:endParaRPr lang="sl-SI"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Slika 4">
            <a:extLst>
              <a:ext uri="{FF2B5EF4-FFF2-40B4-BE49-F238E27FC236}">
                <a16:creationId xmlns:a16="http://schemas.microsoft.com/office/drawing/2014/main" id="{5C35A81F-DCC7-4F47-9283-DDA5DCA64291}"/>
              </a:ext>
            </a:extLst>
          </p:cNvPr>
          <p:cNvPicPr>
            <a:picLocks noChangeAspect="1"/>
          </p:cNvPicPr>
          <p:nvPr/>
        </p:nvPicPr>
        <p:blipFill>
          <a:blip r:embed="rId2"/>
          <a:stretch>
            <a:fillRect/>
          </a:stretch>
        </p:blipFill>
        <p:spPr>
          <a:xfrm>
            <a:off x="4889944" y="2158174"/>
            <a:ext cx="2924175" cy="2047875"/>
          </a:xfrm>
          <a:prstGeom prst="rect">
            <a:avLst/>
          </a:prstGeom>
        </p:spPr>
      </p:pic>
      <p:sp>
        <p:nvSpPr>
          <p:cNvPr id="7" name="PoljeZBesedilom 6">
            <a:extLst>
              <a:ext uri="{FF2B5EF4-FFF2-40B4-BE49-F238E27FC236}">
                <a16:creationId xmlns:a16="http://schemas.microsoft.com/office/drawing/2014/main" id="{49CC4985-6998-40D1-8DCB-D08D4F5E3DDD}"/>
              </a:ext>
            </a:extLst>
          </p:cNvPr>
          <p:cNvSpPr txBox="1"/>
          <p:nvPr/>
        </p:nvSpPr>
        <p:spPr>
          <a:xfrm rot="16200000">
            <a:off x="7098021" y="3218679"/>
            <a:ext cx="1697742" cy="276999"/>
          </a:xfrm>
          <a:prstGeom prst="rect">
            <a:avLst/>
          </a:prstGeom>
          <a:noFill/>
          <a:ln>
            <a:solidFill>
              <a:schemeClr val="bg1"/>
            </a:solidFill>
          </a:ln>
        </p:spPr>
        <p:txBody>
          <a:bodyPr wrap="square" rtlCol="0">
            <a:spAutoFit/>
          </a:bodyPr>
          <a:lstStyle/>
          <a:p>
            <a:r>
              <a:rPr lang="sl-SI" sz="1200" dirty="0">
                <a:solidFill>
                  <a:schemeClr val="tx1">
                    <a:lumMod val="65000"/>
                    <a:lumOff val="35000"/>
                  </a:schemeClr>
                </a:solidFill>
                <a:latin typeface="+mj-lt"/>
              </a:rPr>
              <a:t>Foto: shutterstock.com</a:t>
            </a:r>
          </a:p>
        </p:txBody>
      </p:sp>
    </p:spTree>
    <p:extLst>
      <p:ext uri="{BB962C8B-B14F-4D97-AF65-F5344CB8AC3E}">
        <p14:creationId xmlns:p14="http://schemas.microsoft.com/office/powerpoint/2010/main" val="195447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E012A1B6-2631-42DB-9E6E-E599BED9A914}"/>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08CE0E55-5778-4F2E-B0CF-AF0F5999F1E8}"/>
              </a:ext>
            </a:extLst>
          </p:cNvPr>
          <p:cNvSpPr txBox="1"/>
          <p:nvPr/>
        </p:nvSpPr>
        <p:spPr>
          <a:xfrm>
            <a:off x="11844528" y="0"/>
            <a:ext cx="347472" cy="6858000"/>
          </a:xfrm>
          <a:prstGeom prst="rect">
            <a:avLst/>
          </a:prstGeom>
          <a:solidFill>
            <a:schemeClr val="accent5">
              <a:lumMod val="40000"/>
              <a:lumOff val="60000"/>
            </a:schemeClr>
          </a:solidFill>
        </p:spPr>
        <p:txBody>
          <a:bodyPr wrap="square" rtlCol="0">
            <a:spAutoFit/>
          </a:bodyPr>
          <a:lstStyle/>
          <a:p>
            <a:endParaRPr lang="sl-SI" dirty="0"/>
          </a:p>
        </p:txBody>
      </p:sp>
      <p:pic>
        <p:nvPicPr>
          <p:cNvPr id="4" name="Grafika 3" descr="Oko">
            <a:extLst>
              <a:ext uri="{FF2B5EF4-FFF2-40B4-BE49-F238E27FC236}">
                <a16:creationId xmlns:a16="http://schemas.microsoft.com/office/drawing/2014/main" id="{AD014090-22DD-4560-B135-5A81A94E75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9582" y="406143"/>
            <a:ext cx="592836" cy="632484"/>
          </a:xfrm>
          <a:prstGeom prst="rect">
            <a:avLst/>
          </a:prstGeom>
        </p:spPr>
      </p:pic>
      <p:sp>
        <p:nvSpPr>
          <p:cNvPr id="5" name="PoljeZBesedilom 4">
            <a:extLst>
              <a:ext uri="{FF2B5EF4-FFF2-40B4-BE49-F238E27FC236}">
                <a16:creationId xmlns:a16="http://schemas.microsoft.com/office/drawing/2014/main" id="{BF65A941-FC91-4203-BDA1-0632AC2AF298}"/>
              </a:ext>
            </a:extLst>
          </p:cNvPr>
          <p:cNvSpPr txBox="1"/>
          <p:nvPr/>
        </p:nvSpPr>
        <p:spPr>
          <a:xfrm>
            <a:off x="434730" y="824746"/>
            <a:ext cx="11297022" cy="3416320"/>
          </a:xfrm>
          <a:prstGeom prst="rect">
            <a:avLst/>
          </a:prstGeom>
          <a:noFill/>
        </p:spPr>
        <p:txBody>
          <a:bodyPr wrap="square" rtlCol="0">
            <a:spAutoFit/>
          </a:bodyPr>
          <a:lstStyle/>
          <a:p>
            <a:pPr algn="ctr"/>
            <a:endParaRPr lang="sl-SI" dirty="0"/>
          </a:p>
          <a:p>
            <a:pPr algn="ctr"/>
            <a:r>
              <a:rPr lang="sl-SI" b="1" u="sng" dirty="0">
                <a:solidFill>
                  <a:schemeClr val="tx1">
                    <a:lumMod val="65000"/>
                    <a:lumOff val="35000"/>
                  </a:schemeClr>
                </a:solidFill>
              </a:rPr>
              <a:t>UVOD V OBRAVNAVO </a:t>
            </a:r>
          </a:p>
          <a:p>
            <a:pPr algn="ctr"/>
            <a:endParaRPr lang="sl-SI" b="1" dirty="0">
              <a:solidFill>
                <a:schemeClr val="tx1">
                  <a:lumMod val="65000"/>
                  <a:lumOff val="35000"/>
                </a:schemeClr>
              </a:solidFill>
              <a:latin typeface="+mj-lt"/>
            </a:endParaRPr>
          </a:p>
          <a:p>
            <a:pPr algn="ctr"/>
            <a:r>
              <a:rPr lang="sl-SI" b="1" dirty="0">
                <a:solidFill>
                  <a:schemeClr val="tx1">
                    <a:lumMod val="65000"/>
                    <a:lumOff val="35000"/>
                  </a:schemeClr>
                </a:solidFill>
              </a:rPr>
              <a:t>Strniševa pesem Orion</a:t>
            </a:r>
            <a:r>
              <a:rPr lang="sl-SI" dirty="0">
                <a:solidFill>
                  <a:schemeClr val="tx1">
                    <a:lumMod val="65000"/>
                    <a:lumOff val="35000"/>
                  </a:schemeClr>
                </a:solidFill>
                <a:latin typeface="+mj-lt"/>
              </a:rPr>
              <a:t>, ki jo boš danes spoznal/-a je uglasbena. Sodi med slovenske </a:t>
            </a:r>
            <a:r>
              <a:rPr lang="sl-SI" b="1" dirty="0">
                <a:solidFill>
                  <a:schemeClr val="tx1">
                    <a:lumMod val="65000"/>
                    <a:lumOff val="35000"/>
                  </a:schemeClr>
                </a:solidFill>
              </a:rPr>
              <a:t>zimzelene popevke</a:t>
            </a:r>
            <a:r>
              <a:rPr lang="sl-SI" dirty="0">
                <a:solidFill>
                  <a:schemeClr val="tx1">
                    <a:lumMod val="65000"/>
                    <a:lumOff val="35000"/>
                  </a:schemeClr>
                </a:solidFill>
                <a:latin typeface="+mj-lt"/>
              </a:rPr>
              <a:t>.*</a:t>
            </a:r>
          </a:p>
          <a:p>
            <a:pPr algn="ctr"/>
            <a:endParaRPr lang="sl-SI" dirty="0">
              <a:solidFill>
                <a:schemeClr val="tx1">
                  <a:lumMod val="65000"/>
                  <a:lumOff val="35000"/>
                </a:schemeClr>
              </a:solidFill>
              <a:latin typeface="+mj-lt"/>
            </a:endParaRPr>
          </a:p>
          <a:p>
            <a:pPr algn="ctr"/>
            <a:r>
              <a:rPr lang="sl-SI" dirty="0">
                <a:solidFill>
                  <a:schemeClr val="tx1">
                    <a:lumMod val="65000"/>
                    <a:lumOff val="35000"/>
                  </a:schemeClr>
                </a:solidFill>
                <a:latin typeface="+mj-lt"/>
              </a:rPr>
              <a:t>Zapela jo je pevka zabavne glasbe </a:t>
            </a:r>
            <a:r>
              <a:rPr lang="sl-SI" b="1" dirty="0">
                <a:solidFill>
                  <a:schemeClr val="tx1">
                    <a:lumMod val="65000"/>
                    <a:lumOff val="35000"/>
                  </a:schemeClr>
                </a:solidFill>
              </a:rPr>
              <a:t>Marjana Deržaj </a:t>
            </a:r>
            <a:r>
              <a:rPr lang="sl-SI" dirty="0">
                <a:solidFill>
                  <a:schemeClr val="tx1">
                    <a:lumMod val="65000"/>
                    <a:lumOff val="35000"/>
                  </a:schemeClr>
                </a:solidFill>
                <a:latin typeface="+mj-lt"/>
              </a:rPr>
              <a:t>– ob njej so Strniševo pesem glasbeno interpretirali tudi drugi izvajalci.</a:t>
            </a:r>
          </a:p>
          <a:p>
            <a:pPr algn="ctr"/>
            <a:endParaRPr lang="sl-SI" dirty="0">
              <a:solidFill>
                <a:schemeClr val="tx1">
                  <a:lumMod val="65000"/>
                  <a:lumOff val="35000"/>
                </a:schemeClr>
              </a:solidFill>
              <a:latin typeface="+mj-lt"/>
            </a:endParaRPr>
          </a:p>
          <a:p>
            <a:pPr algn="ctr"/>
            <a:r>
              <a:rPr lang="sl-SI" dirty="0">
                <a:solidFill>
                  <a:schemeClr val="tx1">
                    <a:lumMod val="65000"/>
                    <a:lumOff val="35000"/>
                  </a:schemeClr>
                </a:solidFill>
                <a:latin typeface="+mj-lt"/>
              </a:rPr>
              <a:t>  </a:t>
            </a:r>
          </a:p>
          <a:p>
            <a:pPr algn="ctr"/>
            <a:endParaRPr lang="sl-SI" dirty="0">
              <a:solidFill>
                <a:schemeClr val="tx1">
                  <a:lumMod val="65000"/>
                  <a:lumOff val="35000"/>
                </a:schemeClr>
              </a:solidFill>
              <a:latin typeface="+mj-lt"/>
            </a:endParaRPr>
          </a:p>
          <a:p>
            <a:pPr algn="ctr"/>
            <a:endParaRPr lang="sl-SI" dirty="0">
              <a:solidFill>
                <a:schemeClr val="tx1">
                  <a:lumMod val="65000"/>
                  <a:lumOff val="35000"/>
                </a:schemeClr>
              </a:solidFill>
              <a:latin typeface="+mj-lt"/>
            </a:endParaRPr>
          </a:p>
          <a:p>
            <a:pPr algn="ctr"/>
            <a:endParaRPr lang="sl-SI" dirty="0">
              <a:solidFill>
                <a:schemeClr val="tx1">
                  <a:lumMod val="65000"/>
                  <a:lumOff val="35000"/>
                </a:schemeClr>
              </a:solidFill>
              <a:latin typeface="+mj-lt"/>
            </a:endParaRPr>
          </a:p>
          <a:p>
            <a:pPr algn="ctr"/>
            <a:endParaRPr lang="sl-SI" dirty="0">
              <a:latin typeface="+mj-lt"/>
            </a:endParaRPr>
          </a:p>
        </p:txBody>
      </p:sp>
      <p:sp>
        <p:nvSpPr>
          <p:cNvPr id="6" name="PoljeZBesedilom 5">
            <a:extLst>
              <a:ext uri="{FF2B5EF4-FFF2-40B4-BE49-F238E27FC236}">
                <a16:creationId xmlns:a16="http://schemas.microsoft.com/office/drawing/2014/main" id="{57561614-FF6D-47D0-88BC-A37587933404}"/>
              </a:ext>
            </a:extLst>
          </p:cNvPr>
          <p:cNvSpPr txBox="1"/>
          <p:nvPr/>
        </p:nvSpPr>
        <p:spPr>
          <a:xfrm>
            <a:off x="468351" y="6144322"/>
            <a:ext cx="7092176" cy="369332"/>
          </a:xfrm>
          <a:prstGeom prst="rect">
            <a:avLst/>
          </a:prstGeom>
          <a:noFill/>
        </p:spPr>
        <p:txBody>
          <a:bodyPr wrap="square" rtlCol="0">
            <a:spAutoFit/>
          </a:bodyPr>
          <a:lstStyle/>
          <a:p>
            <a:r>
              <a:rPr lang="sl-SI" dirty="0">
                <a:solidFill>
                  <a:schemeClr val="bg1">
                    <a:lumMod val="50000"/>
                  </a:schemeClr>
                </a:solidFill>
                <a:latin typeface="+mj-lt"/>
              </a:rPr>
              <a:t>*Zimzelena popevka – popevka, ki je priljubljena že dolgo časa.  </a:t>
            </a:r>
          </a:p>
        </p:txBody>
      </p:sp>
      <p:sp>
        <p:nvSpPr>
          <p:cNvPr id="7" name="PoljeZBesedilom 6">
            <a:extLst>
              <a:ext uri="{FF2B5EF4-FFF2-40B4-BE49-F238E27FC236}">
                <a16:creationId xmlns:a16="http://schemas.microsoft.com/office/drawing/2014/main" id="{781B381F-5B97-48C1-974C-C199F0685B66}"/>
              </a:ext>
            </a:extLst>
          </p:cNvPr>
          <p:cNvSpPr txBox="1"/>
          <p:nvPr/>
        </p:nvSpPr>
        <p:spPr>
          <a:xfrm>
            <a:off x="10325862" y="455414"/>
            <a:ext cx="982980" cy="369332"/>
          </a:xfrm>
          <a:prstGeom prst="rect">
            <a:avLst/>
          </a:prstGeom>
          <a:solidFill>
            <a:schemeClr val="bg1"/>
          </a:solidFill>
          <a:ln>
            <a:solidFill>
              <a:schemeClr val="tx1">
                <a:lumMod val="65000"/>
                <a:lumOff val="35000"/>
              </a:schemeClr>
            </a:solidFill>
          </a:ln>
        </p:spPr>
        <p:txBody>
          <a:bodyPr wrap="square" rtlCol="0">
            <a:spAutoFit/>
          </a:bodyPr>
          <a:lstStyle/>
          <a:p>
            <a:pPr algn="ctr"/>
            <a:r>
              <a:rPr lang="sl-SI" dirty="0">
                <a:solidFill>
                  <a:schemeClr val="tx1">
                    <a:lumMod val="65000"/>
                    <a:lumOff val="35000"/>
                  </a:schemeClr>
                </a:solidFill>
              </a:rPr>
              <a:t>1. URA </a:t>
            </a:r>
          </a:p>
        </p:txBody>
      </p:sp>
      <p:pic>
        <p:nvPicPr>
          <p:cNvPr id="8" name="Slika 7">
            <a:extLst>
              <a:ext uri="{FF2B5EF4-FFF2-40B4-BE49-F238E27FC236}">
                <a16:creationId xmlns:a16="http://schemas.microsoft.com/office/drawing/2014/main" id="{52B3A745-B835-46DB-80CE-718AE11CACE2}"/>
              </a:ext>
            </a:extLst>
          </p:cNvPr>
          <p:cNvPicPr>
            <a:picLocks noChangeAspect="1"/>
          </p:cNvPicPr>
          <p:nvPr/>
        </p:nvPicPr>
        <p:blipFill>
          <a:blip r:embed="rId4"/>
          <a:stretch>
            <a:fillRect/>
          </a:stretch>
        </p:blipFill>
        <p:spPr>
          <a:xfrm>
            <a:off x="5060228" y="2720005"/>
            <a:ext cx="2071543" cy="1581278"/>
          </a:xfrm>
          <a:prstGeom prst="rect">
            <a:avLst/>
          </a:prstGeom>
          <a:ln>
            <a:solidFill>
              <a:schemeClr val="tx1">
                <a:lumMod val="65000"/>
                <a:lumOff val="35000"/>
              </a:schemeClr>
            </a:solidFill>
          </a:ln>
        </p:spPr>
      </p:pic>
      <p:sp>
        <p:nvSpPr>
          <p:cNvPr id="9" name="PoljeZBesedilom 8">
            <a:extLst>
              <a:ext uri="{FF2B5EF4-FFF2-40B4-BE49-F238E27FC236}">
                <a16:creationId xmlns:a16="http://schemas.microsoft.com/office/drawing/2014/main" id="{20B198D1-F58D-433F-A1DB-99D3AD452C9D}"/>
              </a:ext>
            </a:extLst>
          </p:cNvPr>
          <p:cNvSpPr txBox="1"/>
          <p:nvPr/>
        </p:nvSpPr>
        <p:spPr>
          <a:xfrm>
            <a:off x="2506200" y="4442296"/>
            <a:ext cx="7196328" cy="1477328"/>
          </a:xfrm>
          <a:prstGeom prst="rect">
            <a:avLst/>
          </a:prstGeom>
          <a:noFill/>
        </p:spPr>
        <p:txBody>
          <a:bodyPr wrap="square" rtlCol="0">
            <a:spAutoFit/>
          </a:bodyPr>
          <a:lstStyle/>
          <a:p>
            <a:pPr algn="ctr"/>
            <a:r>
              <a:rPr lang="sl-SI" dirty="0">
                <a:solidFill>
                  <a:schemeClr val="tx1">
                    <a:lumMod val="65000"/>
                    <a:lumOff val="35000"/>
                  </a:schemeClr>
                </a:solidFill>
              </a:rPr>
              <a:t>Marjana Deržaj </a:t>
            </a:r>
            <a:br>
              <a:rPr lang="sl-SI" dirty="0">
                <a:solidFill>
                  <a:schemeClr val="tx1">
                    <a:lumMod val="65000"/>
                    <a:lumOff val="35000"/>
                  </a:schemeClr>
                </a:solidFill>
              </a:rPr>
            </a:br>
            <a:r>
              <a:rPr lang="sl-SI" dirty="0">
                <a:solidFill>
                  <a:schemeClr val="tx1">
                    <a:lumMod val="65000"/>
                    <a:lumOff val="35000"/>
                  </a:schemeClr>
                </a:solidFill>
              </a:rPr>
              <a:t>(1936–2005)</a:t>
            </a:r>
          </a:p>
          <a:p>
            <a:pPr algn="ctr"/>
            <a:r>
              <a:rPr lang="sl-SI" b="1" dirty="0">
                <a:solidFill>
                  <a:schemeClr val="tx1">
                    <a:lumMod val="65000"/>
                    <a:lumOff val="35000"/>
                  </a:schemeClr>
                </a:solidFill>
              </a:rPr>
              <a:t>Prisluhni popevki. </a:t>
            </a:r>
          </a:p>
          <a:p>
            <a:pPr algn="ctr"/>
            <a:endParaRPr lang="sl-SI" dirty="0">
              <a:solidFill>
                <a:schemeClr val="tx1">
                  <a:lumMod val="65000"/>
                  <a:lumOff val="35000"/>
                </a:schemeClr>
              </a:solidFill>
            </a:endParaRPr>
          </a:p>
          <a:p>
            <a:pPr algn="ctr"/>
            <a:endParaRPr lang="sl-SI" dirty="0">
              <a:solidFill>
                <a:schemeClr val="tx1">
                  <a:lumMod val="65000"/>
                  <a:lumOff val="35000"/>
                </a:schemeClr>
              </a:solidFill>
            </a:endParaRPr>
          </a:p>
        </p:txBody>
      </p:sp>
      <p:sp>
        <p:nvSpPr>
          <p:cNvPr id="10" name="Pravokotnik 9">
            <a:extLst>
              <a:ext uri="{FF2B5EF4-FFF2-40B4-BE49-F238E27FC236}">
                <a16:creationId xmlns:a16="http://schemas.microsoft.com/office/drawing/2014/main" id="{AE93AD6A-FA15-4F72-A229-4F4ABFBE42C5}"/>
              </a:ext>
            </a:extLst>
          </p:cNvPr>
          <p:cNvSpPr/>
          <p:nvPr/>
        </p:nvSpPr>
        <p:spPr>
          <a:xfrm>
            <a:off x="3776006" y="5325594"/>
            <a:ext cx="4824206" cy="369332"/>
          </a:xfrm>
          <a:prstGeom prst="rect">
            <a:avLst/>
          </a:prstGeom>
        </p:spPr>
        <p:txBody>
          <a:bodyPr wrap="none">
            <a:spAutoFit/>
          </a:bodyPr>
          <a:lstStyle/>
          <a:p>
            <a:r>
              <a:rPr lang="sl-SI" dirty="0">
                <a:solidFill>
                  <a:schemeClr val="tx2"/>
                </a:solidFill>
                <a:hlinkClick r:id="rId5">
                  <a:extLst>
                    <a:ext uri="{A12FA001-AC4F-418D-AE19-62706E023703}">
                      <ahyp:hlinkClr xmlns:ahyp="http://schemas.microsoft.com/office/drawing/2018/hyperlinkcolor" val="tx"/>
                    </a:ext>
                  </a:extLst>
                </a:hlinkClick>
              </a:rPr>
              <a:t>https://www.youtube.com/watch?v=CscLi6Yp5no</a:t>
            </a:r>
            <a:endParaRPr lang="sl-SI" dirty="0">
              <a:solidFill>
                <a:schemeClr val="tx2"/>
              </a:solidFill>
            </a:endParaRPr>
          </a:p>
        </p:txBody>
      </p:sp>
      <p:pic>
        <p:nvPicPr>
          <p:cNvPr id="11" name="Grafika 10" descr="Peščena ura">
            <a:extLst>
              <a:ext uri="{FF2B5EF4-FFF2-40B4-BE49-F238E27FC236}">
                <a16:creationId xmlns:a16="http://schemas.microsoft.com/office/drawing/2014/main" id="{BDF3AF75-4A57-4FF2-B84A-C6318432D4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225784" y="319147"/>
            <a:ext cx="641866" cy="641866"/>
          </a:xfrm>
          <a:prstGeom prst="rect">
            <a:avLst/>
          </a:prstGeom>
        </p:spPr>
      </p:pic>
      <p:sp>
        <p:nvSpPr>
          <p:cNvPr id="12" name="PoljeZBesedilom 11">
            <a:extLst>
              <a:ext uri="{FF2B5EF4-FFF2-40B4-BE49-F238E27FC236}">
                <a16:creationId xmlns:a16="http://schemas.microsoft.com/office/drawing/2014/main" id="{7BCC9C66-3652-46B9-8167-4CBF092FE5B9}"/>
              </a:ext>
            </a:extLst>
          </p:cNvPr>
          <p:cNvSpPr txBox="1"/>
          <p:nvPr/>
        </p:nvSpPr>
        <p:spPr>
          <a:xfrm rot="16200000">
            <a:off x="6370158" y="3394686"/>
            <a:ext cx="1697742" cy="261610"/>
          </a:xfrm>
          <a:prstGeom prst="rect">
            <a:avLst/>
          </a:prstGeom>
          <a:noFill/>
          <a:ln>
            <a:noFill/>
          </a:ln>
        </p:spPr>
        <p:txBody>
          <a:bodyPr wrap="square" rtlCol="0">
            <a:spAutoFit/>
          </a:bodyPr>
          <a:lstStyle/>
          <a:p>
            <a:r>
              <a:rPr lang="sl-SI" sz="1100" dirty="0">
                <a:solidFill>
                  <a:schemeClr val="tx1">
                    <a:lumMod val="65000"/>
                    <a:lumOff val="35000"/>
                  </a:schemeClr>
                </a:solidFill>
                <a:latin typeface="+mj-lt"/>
              </a:rPr>
              <a:t>Foto: arhiv RTV SLO</a:t>
            </a:r>
          </a:p>
        </p:txBody>
      </p:sp>
    </p:spTree>
    <p:extLst>
      <p:ext uri="{BB962C8B-B14F-4D97-AF65-F5344CB8AC3E}">
        <p14:creationId xmlns:p14="http://schemas.microsoft.com/office/powerpoint/2010/main" val="396850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CE7424E9-1D24-4CE4-85ED-4060A326DE56}"/>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A5E9AE1E-181A-45C3-89A5-439C09716345}"/>
              </a:ext>
            </a:extLst>
          </p:cNvPr>
          <p:cNvSpPr txBox="1"/>
          <p:nvPr/>
        </p:nvSpPr>
        <p:spPr>
          <a:xfrm>
            <a:off x="11844528"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5" name="PoljeZBesedilom 4">
            <a:extLst>
              <a:ext uri="{FF2B5EF4-FFF2-40B4-BE49-F238E27FC236}">
                <a16:creationId xmlns:a16="http://schemas.microsoft.com/office/drawing/2014/main" id="{03E48C31-4B1D-44AA-B28A-AEB0D3EF8303}"/>
              </a:ext>
            </a:extLst>
          </p:cNvPr>
          <p:cNvSpPr txBox="1"/>
          <p:nvPr/>
        </p:nvSpPr>
        <p:spPr>
          <a:xfrm>
            <a:off x="9853850" y="455414"/>
            <a:ext cx="1351212" cy="369332"/>
          </a:xfrm>
          <a:prstGeom prst="rect">
            <a:avLst/>
          </a:prstGeom>
          <a:solidFill>
            <a:schemeClr val="bg1"/>
          </a:solidFill>
          <a:ln>
            <a:solidFill>
              <a:schemeClr val="tx1">
                <a:lumMod val="65000"/>
                <a:lumOff val="35000"/>
              </a:schemeClr>
            </a:solidFill>
          </a:ln>
        </p:spPr>
        <p:txBody>
          <a:bodyPr wrap="square" rtlCol="0">
            <a:spAutoFit/>
          </a:bodyPr>
          <a:lstStyle/>
          <a:p>
            <a:pPr algn="ctr"/>
            <a:r>
              <a:rPr lang="sl-SI" dirty="0">
                <a:solidFill>
                  <a:schemeClr val="tx1">
                    <a:lumMod val="65000"/>
                    <a:lumOff val="35000"/>
                  </a:schemeClr>
                </a:solidFill>
              </a:rPr>
              <a:t>1. IN 2. URA </a:t>
            </a:r>
          </a:p>
        </p:txBody>
      </p:sp>
      <p:pic>
        <p:nvPicPr>
          <p:cNvPr id="6" name="Slika 5">
            <a:extLst>
              <a:ext uri="{FF2B5EF4-FFF2-40B4-BE49-F238E27FC236}">
                <a16:creationId xmlns:a16="http://schemas.microsoft.com/office/drawing/2014/main" id="{39286687-3C07-4340-86BB-3E47830938C2}"/>
              </a:ext>
            </a:extLst>
          </p:cNvPr>
          <p:cNvPicPr>
            <a:picLocks noChangeAspect="1"/>
          </p:cNvPicPr>
          <p:nvPr/>
        </p:nvPicPr>
        <p:blipFill>
          <a:blip r:embed="rId2"/>
          <a:stretch>
            <a:fillRect/>
          </a:stretch>
        </p:blipFill>
        <p:spPr>
          <a:xfrm>
            <a:off x="11204393" y="316964"/>
            <a:ext cx="640135" cy="646232"/>
          </a:xfrm>
          <a:prstGeom prst="rect">
            <a:avLst/>
          </a:prstGeom>
        </p:spPr>
      </p:pic>
      <p:sp>
        <p:nvSpPr>
          <p:cNvPr id="7" name="PoljeZBesedilom 6">
            <a:extLst>
              <a:ext uri="{FF2B5EF4-FFF2-40B4-BE49-F238E27FC236}">
                <a16:creationId xmlns:a16="http://schemas.microsoft.com/office/drawing/2014/main" id="{B06F9782-784B-44DA-9128-4DD65E5D4F36}"/>
              </a:ext>
            </a:extLst>
          </p:cNvPr>
          <p:cNvSpPr txBox="1"/>
          <p:nvPr/>
        </p:nvSpPr>
        <p:spPr>
          <a:xfrm>
            <a:off x="2981056" y="739197"/>
            <a:ext cx="6940296" cy="954107"/>
          </a:xfrm>
          <a:prstGeom prst="rect">
            <a:avLst/>
          </a:prstGeom>
          <a:noFill/>
        </p:spPr>
        <p:txBody>
          <a:bodyPr wrap="square" rtlCol="0">
            <a:spAutoFit/>
          </a:bodyPr>
          <a:lstStyle/>
          <a:p>
            <a:pPr algn="ctr"/>
            <a:r>
              <a:rPr lang="sl-SI" sz="2800" b="1" dirty="0">
                <a:solidFill>
                  <a:schemeClr val="tx1">
                    <a:lumMod val="65000"/>
                    <a:lumOff val="35000"/>
                  </a:schemeClr>
                </a:solidFill>
              </a:rPr>
              <a:t>GREGOR STRNIŠA</a:t>
            </a:r>
          </a:p>
          <a:p>
            <a:pPr algn="ctr"/>
            <a:r>
              <a:rPr lang="sl-SI" sz="2800" b="1" dirty="0">
                <a:solidFill>
                  <a:schemeClr val="tx2"/>
                </a:solidFill>
              </a:rPr>
              <a:t>ORION</a:t>
            </a:r>
            <a:r>
              <a:rPr lang="sl-SI" sz="2800" dirty="0"/>
              <a:t> </a:t>
            </a:r>
          </a:p>
        </p:txBody>
      </p:sp>
      <p:pic>
        <p:nvPicPr>
          <p:cNvPr id="8" name="Grafika 7" descr="Odprta knjiga">
            <a:extLst>
              <a:ext uri="{FF2B5EF4-FFF2-40B4-BE49-F238E27FC236}">
                <a16:creationId xmlns:a16="http://schemas.microsoft.com/office/drawing/2014/main" id="{C92ED1B9-BA9D-4DC4-ABD8-773D44CE14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1952981"/>
            <a:ext cx="747968" cy="747968"/>
          </a:xfrm>
          <a:prstGeom prst="rect">
            <a:avLst/>
          </a:prstGeom>
        </p:spPr>
      </p:pic>
      <p:sp>
        <p:nvSpPr>
          <p:cNvPr id="9" name="PoljeZBesedilom 8">
            <a:extLst>
              <a:ext uri="{FF2B5EF4-FFF2-40B4-BE49-F238E27FC236}">
                <a16:creationId xmlns:a16="http://schemas.microsoft.com/office/drawing/2014/main" id="{C2E85561-2C57-4C6F-A0BA-C575D33E8B59}"/>
              </a:ext>
            </a:extLst>
          </p:cNvPr>
          <p:cNvSpPr txBox="1"/>
          <p:nvPr/>
        </p:nvSpPr>
        <p:spPr>
          <a:xfrm>
            <a:off x="2609565" y="1618442"/>
            <a:ext cx="7653528" cy="369332"/>
          </a:xfrm>
          <a:prstGeom prst="rect">
            <a:avLst/>
          </a:prstGeom>
          <a:noFill/>
        </p:spPr>
        <p:txBody>
          <a:bodyPr wrap="square" rtlCol="0">
            <a:spAutoFit/>
          </a:bodyPr>
          <a:lstStyle/>
          <a:p>
            <a:pPr algn="ctr"/>
            <a:r>
              <a:rPr lang="sl-SI" dirty="0">
                <a:solidFill>
                  <a:schemeClr val="tx1">
                    <a:lumMod val="65000"/>
                    <a:lumOff val="35000"/>
                  </a:schemeClr>
                </a:solidFill>
              </a:rPr>
              <a:t>Besedilo pesmi, ki si jo slišal/-a, preberi še v berilu. </a:t>
            </a:r>
          </a:p>
        </p:txBody>
      </p:sp>
      <p:sp>
        <p:nvSpPr>
          <p:cNvPr id="10" name="Pravokotnik 9">
            <a:extLst>
              <a:ext uri="{FF2B5EF4-FFF2-40B4-BE49-F238E27FC236}">
                <a16:creationId xmlns:a16="http://schemas.microsoft.com/office/drawing/2014/main" id="{CAC294F7-F828-4989-9487-DB30D9EF1280}"/>
              </a:ext>
            </a:extLst>
          </p:cNvPr>
          <p:cNvSpPr/>
          <p:nvPr/>
        </p:nvSpPr>
        <p:spPr>
          <a:xfrm>
            <a:off x="3612215" y="3090693"/>
            <a:ext cx="6096000" cy="923330"/>
          </a:xfrm>
          <a:prstGeom prst="rect">
            <a:avLst/>
          </a:prstGeom>
        </p:spPr>
        <p:txBody>
          <a:bodyPr>
            <a:spAutoFit/>
          </a:bodyPr>
          <a:lstStyle/>
          <a:p>
            <a:pPr algn="ctr"/>
            <a:endParaRPr lang="sl-SI" b="1" dirty="0">
              <a:solidFill>
                <a:schemeClr val="tx1">
                  <a:lumMod val="65000"/>
                  <a:lumOff val="35000"/>
                </a:schemeClr>
              </a:solidFill>
            </a:endParaRPr>
          </a:p>
          <a:p>
            <a:pPr algn="ctr"/>
            <a:endParaRPr lang="sl-SI" b="1" dirty="0">
              <a:solidFill>
                <a:schemeClr val="tx1">
                  <a:lumMod val="65000"/>
                  <a:lumOff val="35000"/>
                </a:schemeClr>
              </a:solidFill>
            </a:endParaRPr>
          </a:p>
          <a:p>
            <a:pPr algn="ctr"/>
            <a:endParaRPr lang="sl-SI" dirty="0">
              <a:solidFill>
                <a:schemeClr val="tx1">
                  <a:lumMod val="65000"/>
                  <a:lumOff val="35000"/>
                </a:schemeClr>
              </a:solidFill>
            </a:endParaRPr>
          </a:p>
        </p:txBody>
      </p:sp>
      <p:sp>
        <p:nvSpPr>
          <p:cNvPr id="11" name="PoljeZBesedilom 10">
            <a:extLst>
              <a:ext uri="{FF2B5EF4-FFF2-40B4-BE49-F238E27FC236}">
                <a16:creationId xmlns:a16="http://schemas.microsoft.com/office/drawing/2014/main" id="{5BA0F973-A224-487D-BE68-EB4EB001AEFF}"/>
              </a:ext>
            </a:extLst>
          </p:cNvPr>
          <p:cNvSpPr txBox="1"/>
          <p:nvPr/>
        </p:nvSpPr>
        <p:spPr>
          <a:xfrm>
            <a:off x="4224766" y="2758646"/>
            <a:ext cx="4517136" cy="369332"/>
          </a:xfrm>
          <a:prstGeom prst="rect">
            <a:avLst/>
          </a:prstGeom>
          <a:noFill/>
        </p:spPr>
        <p:txBody>
          <a:bodyPr wrap="square" rtlCol="0">
            <a:spAutoFit/>
          </a:bodyPr>
          <a:lstStyle/>
          <a:p>
            <a:pPr algn="ctr"/>
            <a:r>
              <a:rPr lang="sl-SI" b="1" dirty="0">
                <a:solidFill>
                  <a:schemeClr val="tx1">
                    <a:lumMod val="65000"/>
                    <a:lumOff val="35000"/>
                  </a:schemeClr>
                </a:solidFill>
                <a:highlight>
                  <a:srgbClr val="C0C0C0"/>
                </a:highlight>
              </a:rPr>
              <a:t>Berilo, str. 18.</a:t>
            </a:r>
          </a:p>
        </p:txBody>
      </p:sp>
      <p:sp>
        <p:nvSpPr>
          <p:cNvPr id="12" name="PoljeZBesedilom 11">
            <a:extLst>
              <a:ext uri="{FF2B5EF4-FFF2-40B4-BE49-F238E27FC236}">
                <a16:creationId xmlns:a16="http://schemas.microsoft.com/office/drawing/2014/main" id="{CCCBA397-C3EE-4090-820B-47D991796A2B}"/>
              </a:ext>
            </a:extLst>
          </p:cNvPr>
          <p:cNvSpPr txBox="1"/>
          <p:nvPr/>
        </p:nvSpPr>
        <p:spPr>
          <a:xfrm>
            <a:off x="1880862" y="3285944"/>
            <a:ext cx="9002078" cy="1200329"/>
          </a:xfrm>
          <a:prstGeom prst="rect">
            <a:avLst/>
          </a:prstGeom>
          <a:noFill/>
        </p:spPr>
        <p:txBody>
          <a:bodyPr wrap="square" rtlCol="0">
            <a:spAutoFit/>
          </a:bodyPr>
          <a:lstStyle/>
          <a:p>
            <a:pPr algn="ctr"/>
            <a:r>
              <a:rPr lang="sl-SI" dirty="0">
                <a:solidFill>
                  <a:schemeClr val="tx1">
                    <a:lumMod val="65000"/>
                    <a:lumOff val="35000"/>
                  </a:schemeClr>
                </a:solidFill>
              </a:rPr>
              <a:t>Ponovno branje besedila naj poteka </a:t>
            </a:r>
            <a:r>
              <a:rPr lang="sl-SI" u="sng" dirty="0">
                <a:solidFill>
                  <a:schemeClr val="tx1">
                    <a:lumMod val="65000"/>
                    <a:lumOff val="35000"/>
                  </a:schemeClr>
                </a:solidFill>
              </a:rPr>
              <a:t>ob reševanju nalog</a:t>
            </a:r>
            <a:r>
              <a:rPr lang="sl-SI" dirty="0">
                <a:solidFill>
                  <a:schemeClr val="tx1">
                    <a:lumMod val="65000"/>
                    <a:lumOff val="35000"/>
                  </a:schemeClr>
                </a:solidFill>
              </a:rPr>
              <a:t>, ki jih imaš zapisane na učnem listu. </a:t>
            </a:r>
            <a:r>
              <a:rPr lang="sl-SI" dirty="0">
                <a:solidFill>
                  <a:schemeClr val="accent1"/>
                </a:solidFill>
              </a:rPr>
              <a:t>Odgovore lahko zapišeš v šolski zvezek. </a:t>
            </a:r>
          </a:p>
          <a:p>
            <a:pPr algn="ctr"/>
            <a:endParaRPr lang="sl-SI" dirty="0">
              <a:solidFill>
                <a:schemeClr val="tx1">
                  <a:lumMod val="65000"/>
                  <a:lumOff val="35000"/>
                </a:schemeClr>
              </a:solidFill>
            </a:endParaRPr>
          </a:p>
          <a:p>
            <a:pPr algn="ctr"/>
            <a:endParaRPr lang="sl-SI" dirty="0">
              <a:solidFill>
                <a:schemeClr val="tx1">
                  <a:lumMod val="65000"/>
                  <a:lumOff val="35000"/>
                </a:schemeClr>
              </a:solidFill>
            </a:endParaRPr>
          </a:p>
        </p:txBody>
      </p:sp>
      <p:sp>
        <p:nvSpPr>
          <p:cNvPr id="15" name="Pravokotnik: zapognjen vogal 14">
            <a:extLst>
              <a:ext uri="{FF2B5EF4-FFF2-40B4-BE49-F238E27FC236}">
                <a16:creationId xmlns:a16="http://schemas.microsoft.com/office/drawing/2014/main" id="{A2EB89A8-045A-4E6F-8915-B039735D1B93}"/>
              </a:ext>
            </a:extLst>
          </p:cNvPr>
          <p:cNvSpPr/>
          <p:nvPr/>
        </p:nvSpPr>
        <p:spPr>
          <a:xfrm>
            <a:off x="6239739" y="3980275"/>
            <a:ext cx="487191" cy="566863"/>
          </a:xfrm>
          <a:prstGeom prst="foldedCorner">
            <a:avLst/>
          </a:prstGeom>
          <a:solidFill>
            <a:schemeClr val="bg1">
              <a:lumMod val="7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7" name="Grafika 16" descr="Svinčnik">
            <a:extLst>
              <a:ext uri="{FF2B5EF4-FFF2-40B4-BE49-F238E27FC236}">
                <a16:creationId xmlns:a16="http://schemas.microsoft.com/office/drawing/2014/main" id="{5D82DCB9-AA86-4B5E-AB0D-CC4A29FC14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14090" y="4002250"/>
            <a:ext cx="487191" cy="487191"/>
          </a:xfrm>
          <a:prstGeom prst="rect">
            <a:avLst/>
          </a:prstGeom>
        </p:spPr>
      </p:pic>
      <p:sp>
        <p:nvSpPr>
          <p:cNvPr id="19" name="PoljeZBesedilom 18">
            <a:extLst>
              <a:ext uri="{FF2B5EF4-FFF2-40B4-BE49-F238E27FC236}">
                <a16:creationId xmlns:a16="http://schemas.microsoft.com/office/drawing/2014/main" id="{4AA597FD-F2EB-4AA9-AD4A-EF83E78F8DB7}"/>
              </a:ext>
            </a:extLst>
          </p:cNvPr>
          <p:cNvSpPr txBox="1"/>
          <p:nvPr/>
        </p:nvSpPr>
        <p:spPr>
          <a:xfrm>
            <a:off x="2601278" y="4892582"/>
            <a:ext cx="7787306" cy="1015663"/>
          </a:xfrm>
          <a:prstGeom prst="rect">
            <a:avLst/>
          </a:prstGeom>
          <a:noFill/>
        </p:spPr>
        <p:txBody>
          <a:bodyPr wrap="square" rtlCol="0">
            <a:spAutoFit/>
          </a:bodyPr>
          <a:lstStyle/>
          <a:p>
            <a:pPr algn="ctr"/>
            <a:r>
              <a:rPr lang="sl-SI" sz="2000" u="sng" dirty="0">
                <a:solidFill>
                  <a:schemeClr val="tx1">
                    <a:lumMod val="65000"/>
                    <a:lumOff val="35000"/>
                  </a:schemeClr>
                </a:solidFill>
              </a:rPr>
              <a:t>Rešene naloge na učnem listu pošlji v pregled svoji učiteljici slovenščine.</a:t>
            </a:r>
          </a:p>
          <a:p>
            <a:pPr algn="ctr"/>
            <a:endParaRPr lang="sl-SI" sz="2000" dirty="0">
              <a:solidFill>
                <a:schemeClr val="tx1">
                  <a:lumMod val="65000"/>
                  <a:lumOff val="35000"/>
                </a:schemeClr>
              </a:solidFill>
            </a:endParaRPr>
          </a:p>
          <a:p>
            <a:pPr algn="ctr"/>
            <a:r>
              <a:rPr lang="sl-SI" sz="2000" dirty="0">
                <a:solidFill>
                  <a:schemeClr val="tx1">
                    <a:lumMod val="65000"/>
                    <a:lumOff val="35000"/>
                  </a:schemeClr>
                </a:solidFill>
              </a:rPr>
              <a:t> </a:t>
            </a:r>
          </a:p>
        </p:txBody>
      </p:sp>
      <p:pic>
        <p:nvPicPr>
          <p:cNvPr id="20" name="Grafika 19" descr="E-pošta">
            <a:extLst>
              <a:ext uri="{FF2B5EF4-FFF2-40B4-BE49-F238E27FC236}">
                <a16:creationId xmlns:a16="http://schemas.microsoft.com/office/drawing/2014/main" id="{BD84D159-438F-42B6-991C-B5708577D6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78784" y="5383805"/>
            <a:ext cx="632293" cy="632293"/>
          </a:xfrm>
          <a:prstGeom prst="rect">
            <a:avLst/>
          </a:prstGeom>
        </p:spPr>
      </p:pic>
    </p:spTree>
    <p:extLst>
      <p:ext uri="{BB962C8B-B14F-4D97-AF65-F5344CB8AC3E}">
        <p14:creationId xmlns:p14="http://schemas.microsoft.com/office/powerpoint/2010/main" val="281153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0D998FCC-5CBB-47E5-89BC-1652F598EF3D}"/>
              </a:ext>
            </a:extLst>
          </p:cNvPr>
          <p:cNvSpPr txBox="1"/>
          <p:nvPr/>
        </p:nvSpPr>
        <p:spPr>
          <a:xfrm>
            <a:off x="0"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3" name="PoljeZBesedilom 2">
            <a:extLst>
              <a:ext uri="{FF2B5EF4-FFF2-40B4-BE49-F238E27FC236}">
                <a16:creationId xmlns:a16="http://schemas.microsoft.com/office/drawing/2014/main" id="{8FD539BE-23A3-407C-8F8F-7603F8C21A8F}"/>
              </a:ext>
            </a:extLst>
          </p:cNvPr>
          <p:cNvSpPr txBox="1"/>
          <p:nvPr/>
        </p:nvSpPr>
        <p:spPr>
          <a:xfrm>
            <a:off x="11844528" y="0"/>
            <a:ext cx="347472" cy="6858000"/>
          </a:xfrm>
          <a:prstGeom prst="rect">
            <a:avLst/>
          </a:prstGeom>
          <a:solidFill>
            <a:schemeClr val="accent5">
              <a:lumMod val="40000"/>
              <a:lumOff val="60000"/>
            </a:schemeClr>
          </a:solidFill>
        </p:spPr>
        <p:txBody>
          <a:bodyPr wrap="square" rtlCol="0">
            <a:spAutoFit/>
          </a:bodyPr>
          <a:lstStyle/>
          <a:p>
            <a:endParaRPr lang="sl-SI" dirty="0"/>
          </a:p>
        </p:txBody>
      </p:sp>
      <p:sp>
        <p:nvSpPr>
          <p:cNvPr id="6" name="PoljeZBesedilom 5">
            <a:extLst>
              <a:ext uri="{FF2B5EF4-FFF2-40B4-BE49-F238E27FC236}">
                <a16:creationId xmlns:a16="http://schemas.microsoft.com/office/drawing/2014/main" id="{86D8098D-AF68-4593-823C-3ED7B0A6B0BC}"/>
              </a:ext>
            </a:extLst>
          </p:cNvPr>
          <p:cNvSpPr txBox="1"/>
          <p:nvPr/>
        </p:nvSpPr>
        <p:spPr>
          <a:xfrm>
            <a:off x="9853850" y="455414"/>
            <a:ext cx="1351212" cy="369332"/>
          </a:xfrm>
          <a:prstGeom prst="rect">
            <a:avLst/>
          </a:prstGeom>
          <a:solidFill>
            <a:schemeClr val="bg1"/>
          </a:solidFill>
          <a:ln>
            <a:solidFill>
              <a:schemeClr val="tx1">
                <a:lumMod val="65000"/>
                <a:lumOff val="35000"/>
              </a:schemeClr>
            </a:solidFill>
          </a:ln>
        </p:spPr>
        <p:txBody>
          <a:bodyPr wrap="square" rtlCol="0">
            <a:spAutoFit/>
          </a:bodyPr>
          <a:lstStyle/>
          <a:p>
            <a:pPr algn="ctr"/>
            <a:r>
              <a:rPr lang="sl-SI" dirty="0">
                <a:solidFill>
                  <a:schemeClr val="tx1">
                    <a:lumMod val="65000"/>
                    <a:lumOff val="35000"/>
                  </a:schemeClr>
                </a:solidFill>
              </a:rPr>
              <a:t>2. URA </a:t>
            </a:r>
          </a:p>
        </p:txBody>
      </p:sp>
      <p:pic>
        <p:nvPicPr>
          <p:cNvPr id="7" name="Slika 6">
            <a:extLst>
              <a:ext uri="{FF2B5EF4-FFF2-40B4-BE49-F238E27FC236}">
                <a16:creationId xmlns:a16="http://schemas.microsoft.com/office/drawing/2014/main" id="{84A3F1F2-9942-4547-8CBF-1E3803903F21}"/>
              </a:ext>
            </a:extLst>
          </p:cNvPr>
          <p:cNvPicPr>
            <a:picLocks noChangeAspect="1"/>
          </p:cNvPicPr>
          <p:nvPr/>
        </p:nvPicPr>
        <p:blipFill>
          <a:blip r:embed="rId2"/>
          <a:stretch>
            <a:fillRect/>
          </a:stretch>
        </p:blipFill>
        <p:spPr>
          <a:xfrm>
            <a:off x="11204393" y="316964"/>
            <a:ext cx="640135" cy="646232"/>
          </a:xfrm>
          <a:prstGeom prst="rect">
            <a:avLst/>
          </a:prstGeom>
        </p:spPr>
      </p:pic>
      <p:sp>
        <p:nvSpPr>
          <p:cNvPr id="11" name="PoljeZBesedilom 10">
            <a:extLst>
              <a:ext uri="{FF2B5EF4-FFF2-40B4-BE49-F238E27FC236}">
                <a16:creationId xmlns:a16="http://schemas.microsoft.com/office/drawing/2014/main" id="{2D517CCA-F250-4DE0-B5B3-35E59D8BDF26}"/>
              </a:ext>
            </a:extLst>
          </p:cNvPr>
          <p:cNvSpPr txBox="1"/>
          <p:nvPr/>
        </p:nvSpPr>
        <p:spPr>
          <a:xfrm>
            <a:off x="428749" y="1127078"/>
            <a:ext cx="2624328" cy="369332"/>
          </a:xfrm>
          <a:prstGeom prst="rect">
            <a:avLst/>
          </a:prstGeom>
          <a:noFill/>
        </p:spPr>
        <p:txBody>
          <a:bodyPr wrap="square" rtlCol="0">
            <a:spAutoFit/>
          </a:bodyPr>
          <a:lstStyle/>
          <a:p>
            <a:r>
              <a:rPr lang="sl-SI" b="1" dirty="0">
                <a:solidFill>
                  <a:schemeClr val="tx1">
                    <a:lumMod val="65000"/>
                    <a:lumOff val="35000"/>
                  </a:schemeClr>
                </a:solidFill>
              </a:rPr>
              <a:t>ZAPIS V ZVEZEK</a:t>
            </a:r>
          </a:p>
        </p:txBody>
      </p:sp>
      <p:pic>
        <p:nvPicPr>
          <p:cNvPr id="12" name="Grafika 11" descr="Svinčnik">
            <a:extLst>
              <a:ext uri="{FF2B5EF4-FFF2-40B4-BE49-F238E27FC236}">
                <a16:creationId xmlns:a16="http://schemas.microsoft.com/office/drawing/2014/main" id="{D9AD01A1-A756-4348-8DDC-BEC10908BB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636" y="1739436"/>
            <a:ext cx="374904" cy="374904"/>
          </a:xfrm>
          <a:prstGeom prst="rect">
            <a:avLst/>
          </a:prstGeom>
        </p:spPr>
      </p:pic>
      <p:sp>
        <p:nvSpPr>
          <p:cNvPr id="13" name="Pravokotnik 12">
            <a:extLst>
              <a:ext uri="{FF2B5EF4-FFF2-40B4-BE49-F238E27FC236}">
                <a16:creationId xmlns:a16="http://schemas.microsoft.com/office/drawing/2014/main" id="{0C4F93ED-F162-4074-801E-DBBDD2AD338C}"/>
              </a:ext>
            </a:extLst>
          </p:cNvPr>
          <p:cNvSpPr/>
          <p:nvPr/>
        </p:nvSpPr>
        <p:spPr>
          <a:xfrm>
            <a:off x="428749" y="2357366"/>
            <a:ext cx="10684204" cy="2031325"/>
          </a:xfrm>
          <a:prstGeom prst="rect">
            <a:avLst/>
          </a:prstGeom>
        </p:spPr>
        <p:txBody>
          <a:bodyPr wrap="square">
            <a:spAutoFit/>
          </a:bodyPr>
          <a:lstStyle/>
          <a:p>
            <a:r>
              <a:rPr lang="sl-SI" b="1" dirty="0">
                <a:solidFill>
                  <a:schemeClr val="tx1">
                    <a:lumMod val="65000"/>
                    <a:lumOff val="35000"/>
                  </a:schemeClr>
                </a:solidFill>
              </a:rPr>
              <a:t>Na kratko predstavi življenje in delo Gregorja Strniše.</a:t>
            </a:r>
          </a:p>
          <a:p>
            <a:endParaRPr lang="sl-SI" b="1" dirty="0">
              <a:solidFill>
                <a:schemeClr val="tx1">
                  <a:lumMod val="65000"/>
                  <a:lumOff val="35000"/>
                </a:schemeClr>
              </a:solidFill>
            </a:endParaRPr>
          </a:p>
          <a:p>
            <a:r>
              <a:rPr lang="sl-SI" dirty="0">
                <a:solidFill>
                  <a:schemeClr val="tx1">
                    <a:lumMod val="65000"/>
                    <a:lumOff val="35000"/>
                  </a:schemeClr>
                </a:solidFill>
                <a:latin typeface="+mj-lt"/>
              </a:rPr>
              <a:t>Zapis oblikuj s pomočjo podatkov, ki jih najdeš v berilu </a:t>
            </a:r>
            <a:r>
              <a:rPr lang="sl-SI" b="1" dirty="0">
                <a:solidFill>
                  <a:schemeClr val="tx1">
                    <a:lumMod val="65000"/>
                    <a:lumOff val="35000"/>
                  </a:schemeClr>
                </a:solidFill>
              </a:rPr>
              <a:t>na str. 19</a:t>
            </a:r>
            <a:r>
              <a:rPr lang="sl-SI" dirty="0">
                <a:solidFill>
                  <a:schemeClr val="tx1">
                    <a:lumMod val="65000"/>
                    <a:lumOff val="35000"/>
                  </a:schemeClr>
                </a:solidFill>
                <a:latin typeface="+mj-lt"/>
              </a:rPr>
              <a:t>. </a:t>
            </a:r>
          </a:p>
          <a:p>
            <a:endParaRPr lang="sl-SI" i="1" dirty="0">
              <a:solidFill>
                <a:schemeClr val="tx1">
                  <a:lumMod val="65000"/>
                  <a:lumOff val="35000"/>
                </a:schemeClr>
              </a:solidFill>
              <a:latin typeface="+mj-lt"/>
            </a:endParaRPr>
          </a:p>
          <a:p>
            <a:r>
              <a:rPr lang="sl-SI" i="1" dirty="0">
                <a:solidFill>
                  <a:schemeClr val="tx1">
                    <a:lumMod val="65000"/>
                    <a:lumOff val="35000"/>
                  </a:schemeClr>
                </a:solidFill>
                <a:latin typeface="+mj-lt"/>
              </a:rPr>
              <a:t>Kdor želi, pa lahko te podatke dopolni še s podatki, ki jih najde na spletnem mestu (spodnja usmeritev). </a:t>
            </a:r>
          </a:p>
          <a:p>
            <a:endParaRPr lang="sl-SI" i="1" u="sng" dirty="0">
              <a:solidFill>
                <a:schemeClr val="tx1">
                  <a:lumMod val="65000"/>
                  <a:lumOff val="35000"/>
                </a:schemeClr>
              </a:solidFill>
              <a:latin typeface="+mj-lt"/>
            </a:endParaRPr>
          </a:p>
          <a:p>
            <a:r>
              <a:rPr lang="sl-SI" u="sng" dirty="0">
                <a:solidFill>
                  <a:schemeClr val="tx1">
                    <a:lumMod val="65000"/>
                    <a:lumOff val="35000"/>
                  </a:schemeClr>
                </a:solidFill>
                <a:latin typeface="+mj-lt"/>
              </a:rPr>
              <a:t>Ne pozabi umestiti njegovega ustvarjanja v ustrezno književno obdobje. </a:t>
            </a:r>
            <a:endParaRPr lang="sl-SI" b="1" i="1" u="sng" dirty="0">
              <a:solidFill>
                <a:schemeClr val="tx1">
                  <a:lumMod val="65000"/>
                  <a:lumOff val="35000"/>
                </a:schemeClr>
              </a:solidFill>
            </a:endParaRPr>
          </a:p>
        </p:txBody>
      </p:sp>
      <p:sp>
        <p:nvSpPr>
          <p:cNvPr id="14" name="Pravokotnik 13">
            <a:extLst>
              <a:ext uri="{FF2B5EF4-FFF2-40B4-BE49-F238E27FC236}">
                <a16:creationId xmlns:a16="http://schemas.microsoft.com/office/drawing/2014/main" id="{54626851-297F-4B62-B46A-AC2FFE32156F}"/>
              </a:ext>
            </a:extLst>
          </p:cNvPr>
          <p:cNvSpPr/>
          <p:nvPr/>
        </p:nvSpPr>
        <p:spPr>
          <a:xfrm>
            <a:off x="428749" y="4713584"/>
            <a:ext cx="6798564" cy="369332"/>
          </a:xfrm>
          <a:prstGeom prst="rect">
            <a:avLst/>
          </a:prstGeom>
        </p:spPr>
        <p:txBody>
          <a:bodyPr wrap="square">
            <a:spAutoFit/>
          </a:bodyPr>
          <a:lstStyle/>
          <a:p>
            <a:r>
              <a:rPr lang="sl-SI" b="1" dirty="0">
                <a:solidFill>
                  <a:schemeClr val="tx1">
                    <a:lumMod val="65000"/>
                    <a:lumOff val="35000"/>
                  </a:schemeClr>
                </a:solidFill>
                <a:hlinkClick r:id="rId5">
                  <a:extLst>
                    <a:ext uri="{A12FA001-AC4F-418D-AE19-62706E023703}">
                      <ahyp:hlinkClr xmlns:ahyp="http://schemas.microsoft.com/office/drawing/2018/hyperlinkcolor" val="tx"/>
                    </a:ext>
                  </a:extLst>
                </a:hlinkClick>
              </a:rPr>
              <a:t>https://sigledal.org/geslo/Gregor_Strni%C5%A1a</a:t>
            </a:r>
            <a:endParaRPr lang="sl-SI" b="1" dirty="0">
              <a:solidFill>
                <a:schemeClr val="tx1">
                  <a:lumMod val="65000"/>
                  <a:lumOff val="35000"/>
                </a:schemeClr>
              </a:solidFill>
            </a:endParaRPr>
          </a:p>
        </p:txBody>
      </p:sp>
    </p:spTree>
    <p:extLst>
      <p:ext uri="{BB962C8B-B14F-4D97-AF65-F5344CB8AC3E}">
        <p14:creationId xmlns:p14="http://schemas.microsoft.com/office/powerpoint/2010/main" val="59067842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986</Words>
  <Application>Microsoft Office PowerPoint</Application>
  <PresentationFormat>Širokozaslonsko</PresentationFormat>
  <Paragraphs>73</Paragraphs>
  <Slides>8</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8</vt:i4>
      </vt:variant>
    </vt:vector>
  </HeadingPairs>
  <TitlesOfParts>
    <vt:vector size="12" baseType="lpstr">
      <vt:lpstr>Arial</vt:lpstr>
      <vt:lpstr>Calibri</vt:lpstr>
      <vt:lpstr>Calibri Light</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Tina Eremić</dc:creator>
  <cp:lastModifiedBy>Tina Eremić</cp:lastModifiedBy>
  <cp:revision>50</cp:revision>
  <dcterms:created xsi:type="dcterms:W3CDTF">2020-04-12T08:53:52Z</dcterms:created>
  <dcterms:modified xsi:type="dcterms:W3CDTF">2020-04-20T07:44:35Z</dcterms:modified>
</cp:coreProperties>
</file>